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4"/>
  </p:notesMasterIdLst>
  <p:sldIdLst>
    <p:sldId id="256" r:id="rId2"/>
    <p:sldId id="257" r:id="rId3"/>
    <p:sldId id="282" r:id="rId4"/>
    <p:sldId id="305" r:id="rId5"/>
    <p:sldId id="306" r:id="rId6"/>
    <p:sldId id="307" r:id="rId7"/>
    <p:sldId id="313" r:id="rId8"/>
    <p:sldId id="308" r:id="rId9"/>
    <p:sldId id="309" r:id="rId10"/>
    <p:sldId id="290" r:id="rId11"/>
    <p:sldId id="284" r:id="rId12"/>
    <p:sldId id="311" r:id="rId13"/>
    <p:sldId id="315" r:id="rId14"/>
    <p:sldId id="312" r:id="rId15"/>
    <p:sldId id="285" r:id="rId16"/>
    <p:sldId id="316" r:id="rId17"/>
    <p:sldId id="286" r:id="rId18"/>
    <p:sldId id="287" r:id="rId19"/>
    <p:sldId id="289" r:id="rId20"/>
    <p:sldId id="296" r:id="rId21"/>
    <p:sldId id="295" r:id="rId22"/>
    <p:sldId id="294" r:id="rId23"/>
    <p:sldId id="297" r:id="rId24"/>
    <p:sldId id="298" r:id="rId25"/>
    <p:sldId id="288" r:id="rId26"/>
    <p:sldId id="300" r:id="rId27"/>
    <p:sldId id="301" r:id="rId28"/>
    <p:sldId id="302" r:id="rId29"/>
    <p:sldId id="299" r:id="rId30"/>
    <p:sldId id="314" r:id="rId31"/>
    <p:sldId id="303" r:id="rId32"/>
    <p:sldId id="310" r:id="rId3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9"/>
    <p:restoredTop sz="89249"/>
  </p:normalViewPr>
  <p:slideViewPr>
    <p:cSldViewPr snapToGrid="0" snapToObjects="1">
      <p:cViewPr varScale="1">
        <p:scale>
          <a:sx n="89" d="100"/>
          <a:sy n="89" d="100"/>
        </p:scale>
        <p:origin x="99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notesMaster" Target="notesMasters/notesMaster1.xml"/><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heme" Target="theme/theme1.xml"/><Relationship Id="rId38" Type="http://schemas.openxmlformats.org/officeDocument/2006/relationships/tableStyles" Target="tableStyles.xml"/></Relationships>
</file>

<file path=ppt/media/image1.png>
</file>

<file path=ppt/media/image2.png>
</file>

<file path=ppt/media/image3.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781CC6-DAEE-6744-8B44-833431E3FF90}" type="datetimeFigureOut">
              <a:rPr lang="en-US" smtClean="0"/>
              <a:t>6/7/17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t-EE" smtClean="0"/>
              <a:t>Click to edit Master text styles</a:t>
            </a:r>
          </a:p>
          <a:p>
            <a:pPr lvl="1"/>
            <a:r>
              <a:rPr lang="et-EE" smtClean="0"/>
              <a:t>Second level</a:t>
            </a:r>
          </a:p>
          <a:p>
            <a:pPr lvl="2"/>
            <a:r>
              <a:rPr lang="et-EE" smtClean="0"/>
              <a:t>Third level</a:t>
            </a:r>
          </a:p>
          <a:p>
            <a:pPr lvl="3"/>
            <a:r>
              <a:rPr lang="et-EE" smtClean="0"/>
              <a:t>Fourth level</a:t>
            </a:r>
          </a:p>
          <a:p>
            <a:pPr lvl="4"/>
            <a:r>
              <a:rPr lang="et-EE"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F2A3A7-3869-5B4A-9991-DE8ECC66AC41}" type="slidenum">
              <a:rPr lang="en-US" smtClean="0"/>
              <a:t>‹#›</a:t>
            </a:fld>
            <a:endParaRPr lang="en-US"/>
          </a:p>
        </p:txBody>
      </p:sp>
    </p:spTree>
    <p:extLst>
      <p:ext uri="{BB962C8B-B14F-4D97-AF65-F5344CB8AC3E}">
        <p14:creationId xmlns:p14="http://schemas.microsoft.com/office/powerpoint/2010/main" val="14635600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Academic research studies with potential clinical applications are typically replicated within the pharmaceutical industry before clinical studies are begun, with each study replication requiring between 3 and 24 months and between US$500,000 to US$2,000,000 investment. NIH currently funds about US$3.7B annually on research using cell lines. Given that a quarter of these research projects apparently use misidentified or contaminated cell lines,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a:t>
            </a:r>
            <a:endParaRPr lang="en-US" dirty="0" smtClean="0"/>
          </a:p>
          <a:p>
            <a:endParaRPr lang="en-US" dirty="0"/>
          </a:p>
        </p:txBody>
      </p:sp>
      <p:sp>
        <p:nvSpPr>
          <p:cNvPr id="4" name="Slide Number Placeholder 3"/>
          <p:cNvSpPr>
            <a:spLocks noGrp="1"/>
          </p:cNvSpPr>
          <p:nvPr>
            <p:ph type="sldNum" sz="quarter" idx="10"/>
          </p:nvPr>
        </p:nvSpPr>
        <p:spPr/>
        <p:txBody>
          <a:bodyPr/>
          <a:lstStyle/>
          <a:p>
            <a:fld id="{66F2A3A7-3869-5B4A-9991-DE8ECC66AC41}" type="slidenum">
              <a:rPr lang="en-US" smtClean="0"/>
              <a:t>2</a:t>
            </a:fld>
            <a:endParaRPr lang="en-US"/>
          </a:p>
        </p:txBody>
      </p:sp>
    </p:spTree>
    <p:extLst>
      <p:ext uri="{BB962C8B-B14F-4D97-AF65-F5344CB8AC3E}">
        <p14:creationId xmlns:p14="http://schemas.microsoft.com/office/powerpoint/2010/main" val="7753281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They mistook</a:t>
            </a:r>
            <a:r>
              <a:rPr lang="en-US" baseline="0" dirty="0" smtClean="0"/>
              <a:t> a statistical method-specific problem for a general methodological problem. Bayesian data analysis would have allowed to change course, collect more and different data and save a lot of money!  The point is that they must have been really unsure about their formal analysis of replicability, to do anything that stupid and simply walk away from their work.</a:t>
            </a:r>
            <a:endParaRPr lang="en-US" dirty="0"/>
          </a:p>
        </p:txBody>
      </p:sp>
      <p:sp>
        <p:nvSpPr>
          <p:cNvPr id="4" name="Slide Number Placeholder 3"/>
          <p:cNvSpPr>
            <a:spLocks noGrp="1"/>
          </p:cNvSpPr>
          <p:nvPr>
            <p:ph type="sldNum" sz="quarter" idx="10"/>
          </p:nvPr>
        </p:nvSpPr>
        <p:spPr/>
        <p:txBody>
          <a:bodyPr/>
          <a:lstStyle/>
          <a:p>
            <a:fld id="{66F2A3A7-3869-5B4A-9991-DE8ECC66AC41}" type="slidenum">
              <a:rPr lang="en-US" smtClean="0"/>
              <a:t>9</a:t>
            </a:fld>
            <a:endParaRPr lang="en-US"/>
          </a:p>
        </p:txBody>
      </p:sp>
    </p:spTree>
    <p:extLst>
      <p:ext uri="{BB962C8B-B14F-4D97-AF65-F5344CB8AC3E}">
        <p14:creationId xmlns:p14="http://schemas.microsoft.com/office/powerpoint/2010/main" val="13634612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solidFill>
                  <a:srgbClr val="111111"/>
                </a:solidFill>
                <a:effectLst/>
                <a:latin typeface="PqccynAdvTT3713a231" charset="0"/>
              </a:rPr>
              <a:t>In </a:t>
            </a:r>
            <a:r>
              <a:rPr lang="en-US" b="1" dirty="0" smtClean="0">
                <a:solidFill>
                  <a:srgbClr val="111111"/>
                </a:solidFill>
                <a:effectLst/>
                <a:latin typeface="PqccynAdvTT3713a231" charset="0"/>
              </a:rPr>
              <a:t>1843</a:t>
            </a:r>
            <a:r>
              <a:rPr lang="en-US" dirty="0" smtClean="0">
                <a:solidFill>
                  <a:srgbClr val="111111"/>
                </a:solidFill>
                <a:effectLst/>
                <a:latin typeface="PqccynAdvTT3713a231" charset="0"/>
              </a:rPr>
              <a:t> the owner of a factory that produced artificial fertilizers, established a research farm at his </a:t>
            </a:r>
            <a:r>
              <a:rPr lang="en-US" dirty="0" err="1" smtClean="0">
                <a:solidFill>
                  <a:srgbClr val="111111"/>
                </a:solidFill>
                <a:effectLst/>
                <a:latin typeface="PqccynAdvTT3713a231" charset="0"/>
              </a:rPr>
              <a:t>Rothamsted</a:t>
            </a:r>
            <a:r>
              <a:rPr lang="en-US" dirty="0" smtClean="0">
                <a:solidFill>
                  <a:srgbClr val="111111"/>
                </a:solidFill>
                <a:effectLst/>
                <a:latin typeface="PqccynAdvTT3713a231" charset="0"/>
              </a:rPr>
              <a:t> Estate, for the purpose of determining the effects of fertilizers.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Fisher showed that the effects of the fertilization treatments were confounded</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with the effects of weather, and that it was not possible to completely separate the effects of weather and fertilization. The result was nearly 70 years of planting, harvesting, and measuring for a pile of data that contained little information on the effects of different manures on crop yields. this experience caused him to turn his attention away from the data and to focus on "the process by which the data had come into existence"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66F2A3A7-3869-5B4A-9991-DE8ECC66AC41}" type="slidenum">
              <a:rPr lang="en-US" smtClean="0"/>
              <a:t>12</a:t>
            </a:fld>
            <a:endParaRPr lang="en-US"/>
          </a:p>
        </p:txBody>
      </p:sp>
    </p:spTree>
    <p:extLst>
      <p:ext uri="{BB962C8B-B14F-4D97-AF65-F5344CB8AC3E}">
        <p14:creationId xmlns:p14="http://schemas.microsoft.com/office/powerpoint/2010/main" val="5478007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t-EE"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t-EE" smtClean="0"/>
              <a:t>Click to edit Master subtitle style</a:t>
            </a:r>
            <a:endParaRPr lang="en-US" dirty="0"/>
          </a:p>
        </p:txBody>
      </p:sp>
      <p:sp>
        <p:nvSpPr>
          <p:cNvPr id="4" name="Date Placeholder 3"/>
          <p:cNvSpPr>
            <a:spLocks noGrp="1"/>
          </p:cNvSpPr>
          <p:nvPr>
            <p:ph type="dt" sz="half" idx="10"/>
          </p:nvPr>
        </p:nvSpPr>
        <p:spPr/>
        <p:txBody>
          <a:bodyPr/>
          <a:lstStyle/>
          <a:p>
            <a:fld id="{5C873CBE-E8C6-4D4E-B490-D210D59AEEF0}" type="datetimeFigureOut">
              <a:rPr lang="en-US" smtClean="0"/>
              <a:t>6/7/17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47B7B9-B090-624D-BB71-180E78F56EDD}" type="slidenum">
              <a:rPr lang="en-US" smtClean="0"/>
              <a:t>‹#›</a:t>
            </a:fld>
            <a:endParaRPr lang="en-US"/>
          </a:p>
        </p:txBody>
      </p:sp>
    </p:spTree>
    <p:extLst>
      <p:ext uri="{BB962C8B-B14F-4D97-AF65-F5344CB8AC3E}">
        <p14:creationId xmlns:p14="http://schemas.microsoft.com/office/powerpoint/2010/main" val="899336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t-EE"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t-EE" smtClean="0"/>
              <a:t>Click to edit Master text styles</a:t>
            </a:r>
          </a:p>
          <a:p>
            <a:pPr lvl="1"/>
            <a:r>
              <a:rPr lang="et-EE" smtClean="0"/>
              <a:t>Second level</a:t>
            </a:r>
          </a:p>
          <a:p>
            <a:pPr lvl="2"/>
            <a:r>
              <a:rPr lang="et-EE" smtClean="0"/>
              <a:t>Third level</a:t>
            </a:r>
          </a:p>
          <a:p>
            <a:pPr lvl="3"/>
            <a:r>
              <a:rPr lang="et-EE" smtClean="0"/>
              <a:t>Fourth level</a:t>
            </a:r>
          </a:p>
          <a:p>
            <a:pPr lvl="4"/>
            <a:r>
              <a:rPr lang="et-EE" smtClean="0"/>
              <a:t>Fifth level</a:t>
            </a:r>
            <a:endParaRPr lang="en-US" dirty="0"/>
          </a:p>
        </p:txBody>
      </p:sp>
      <p:sp>
        <p:nvSpPr>
          <p:cNvPr id="4" name="Date Placeholder 3"/>
          <p:cNvSpPr>
            <a:spLocks noGrp="1"/>
          </p:cNvSpPr>
          <p:nvPr>
            <p:ph type="dt" sz="half" idx="10"/>
          </p:nvPr>
        </p:nvSpPr>
        <p:spPr/>
        <p:txBody>
          <a:bodyPr/>
          <a:lstStyle/>
          <a:p>
            <a:fld id="{5C873CBE-E8C6-4D4E-B490-D210D59AEEF0}" type="datetimeFigureOut">
              <a:rPr lang="en-US" smtClean="0"/>
              <a:t>6/7/17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47B7B9-B090-624D-BB71-180E78F56EDD}" type="slidenum">
              <a:rPr lang="en-US" smtClean="0"/>
              <a:t>‹#›</a:t>
            </a:fld>
            <a:endParaRPr lang="en-US"/>
          </a:p>
        </p:txBody>
      </p:sp>
    </p:spTree>
    <p:extLst>
      <p:ext uri="{BB962C8B-B14F-4D97-AF65-F5344CB8AC3E}">
        <p14:creationId xmlns:p14="http://schemas.microsoft.com/office/powerpoint/2010/main" val="20698363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t-EE"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t-EE" smtClean="0"/>
              <a:t>Click to edit Master text styles</a:t>
            </a:r>
          </a:p>
          <a:p>
            <a:pPr lvl="1"/>
            <a:r>
              <a:rPr lang="et-EE" smtClean="0"/>
              <a:t>Second level</a:t>
            </a:r>
          </a:p>
          <a:p>
            <a:pPr lvl="2"/>
            <a:r>
              <a:rPr lang="et-EE" smtClean="0"/>
              <a:t>Third level</a:t>
            </a:r>
          </a:p>
          <a:p>
            <a:pPr lvl="3"/>
            <a:r>
              <a:rPr lang="et-EE" smtClean="0"/>
              <a:t>Fourth level</a:t>
            </a:r>
          </a:p>
          <a:p>
            <a:pPr lvl="4"/>
            <a:r>
              <a:rPr lang="et-EE" smtClean="0"/>
              <a:t>Fifth level</a:t>
            </a:r>
            <a:endParaRPr lang="en-US" dirty="0"/>
          </a:p>
        </p:txBody>
      </p:sp>
      <p:sp>
        <p:nvSpPr>
          <p:cNvPr id="4" name="Date Placeholder 3"/>
          <p:cNvSpPr>
            <a:spLocks noGrp="1"/>
          </p:cNvSpPr>
          <p:nvPr>
            <p:ph type="dt" sz="half" idx="10"/>
          </p:nvPr>
        </p:nvSpPr>
        <p:spPr/>
        <p:txBody>
          <a:bodyPr/>
          <a:lstStyle/>
          <a:p>
            <a:fld id="{5C873CBE-E8C6-4D4E-B490-D210D59AEEF0}" type="datetimeFigureOut">
              <a:rPr lang="en-US" smtClean="0"/>
              <a:t>6/7/17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47B7B9-B090-624D-BB71-180E78F56EDD}" type="slidenum">
              <a:rPr lang="en-US" smtClean="0"/>
              <a:t>‹#›</a:t>
            </a:fld>
            <a:endParaRPr lang="en-US"/>
          </a:p>
        </p:txBody>
      </p:sp>
    </p:spTree>
    <p:extLst>
      <p:ext uri="{BB962C8B-B14F-4D97-AF65-F5344CB8AC3E}">
        <p14:creationId xmlns:p14="http://schemas.microsoft.com/office/powerpoint/2010/main" val="6525753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t-EE" smtClean="0"/>
              <a:t>Click to edit Master title style</a:t>
            </a:r>
            <a:endParaRPr lang="en-US" dirty="0"/>
          </a:p>
        </p:txBody>
      </p:sp>
      <p:sp>
        <p:nvSpPr>
          <p:cNvPr id="3" name="Content Placeholder 2"/>
          <p:cNvSpPr>
            <a:spLocks noGrp="1"/>
          </p:cNvSpPr>
          <p:nvPr>
            <p:ph idx="1"/>
          </p:nvPr>
        </p:nvSpPr>
        <p:spPr/>
        <p:txBody>
          <a:bodyPr/>
          <a:lstStyle/>
          <a:p>
            <a:pPr lvl="0"/>
            <a:r>
              <a:rPr lang="et-EE" smtClean="0"/>
              <a:t>Click to edit Master text styles</a:t>
            </a:r>
          </a:p>
          <a:p>
            <a:pPr lvl="1"/>
            <a:r>
              <a:rPr lang="et-EE" smtClean="0"/>
              <a:t>Second level</a:t>
            </a:r>
          </a:p>
          <a:p>
            <a:pPr lvl="2"/>
            <a:r>
              <a:rPr lang="et-EE" smtClean="0"/>
              <a:t>Third level</a:t>
            </a:r>
          </a:p>
          <a:p>
            <a:pPr lvl="3"/>
            <a:r>
              <a:rPr lang="et-EE" smtClean="0"/>
              <a:t>Fourth level</a:t>
            </a:r>
          </a:p>
          <a:p>
            <a:pPr lvl="4"/>
            <a:r>
              <a:rPr lang="et-EE" smtClean="0"/>
              <a:t>Fifth level</a:t>
            </a:r>
            <a:endParaRPr lang="en-US" dirty="0"/>
          </a:p>
        </p:txBody>
      </p:sp>
      <p:sp>
        <p:nvSpPr>
          <p:cNvPr id="4" name="Date Placeholder 3"/>
          <p:cNvSpPr>
            <a:spLocks noGrp="1"/>
          </p:cNvSpPr>
          <p:nvPr>
            <p:ph type="dt" sz="half" idx="10"/>
          </p:nvPr>
        </p:nvSpPr>
        <p:spPr/>
        <p:txBody>
          <a:bodyPr/>
          <a:lstStyle/>
          <a:p>
            <a:fld id="{5C873CBE-E8C6-4D4E-B490-D210D59AEEF0}" type="datetimeFigureOut">
              <a:rPr lang="en-US" smtClean="0"/>
              <a:t>6/7/17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47B7B9-B090-624D-BB71-180E78F56EDD}" type="slidenum">
              <a:rPr lang="en-US" smtClean="0"/>
              <a:t>‹#›</a:t>
            </a:fld>
            <a:endParaRPr lang="en-US"/>
          </a:p>
        </p:txBody>
      </p:sp>
    </p:spTree>
    <p:extLst>
      <p:ext uri="{BB962C8B-B14F-4D97-AF65-F5344CB8AC3E}">
        <p14:creationId xmlns:p14="http://schemas.microsoft.com/office/powerpoint/2010/main" val="1833969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t-EE"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t-EE" smtClean="0"/>
              <a:t>Click to edit Master text styles</a:t>
            </a:r>
          </a:p>
        </p:txBody>
      </p:sp>
      <p:sp>
        <p:nvSpPr>
          <p:cNvPr id="4" name="Date Placeholder 3"/>
          <p:cNvSpPr>
            <a:spLocks noGrp="1"/>
          </p:cNvSpPr>
          <p:nvPr>
            <p:ph type="dt" sz="half" idx="10"/>
          </p:nvPr>
        </p:nvSpPr>
        <p:spPr/>
        <p:txBody>
          <a:bodyPr/>
          <a:lstStyle/>
          <a:p>
            <a:fld id="{5C873CBE-E8C6-4D4E-B490-D210D59AEEF0}" type="datetimeFigureOut">
              <a:rPr lang="en-US" smtClean="0"/>
              <a:t>6/7/17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47B7B9-B090-624D-BB71-180E78F56EDD}" type="slidenum">
              <a:rPr lang="en-US" smtClean="0"/>
              <a:t>‹#›</a:t>
            </a:fld>
            <a:endParaRPr lang="en-US"/>
          </a:p>
        </p:txBody>
      </p:sp>
    </p:spTree>
    <p:extLst>
      <p:ext uri="{BB962C8B-B14F-4D97-AF65-F5344CB8AC3E}">
        <p14:creationId xmlns:p14="http://schemas.microsoft.com/office/powerpoint/2010/main" val="690214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t-EE"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t-EE" smtClean="0"/>
              <a:t>Click to edit Master text styles</a:t>
            </a:r>
          </a:p>
          <a:p>
            <a:pPr lvl="1"/>
            <a:r>
              <a:rPr lang="et-EE" smtClean="0"/>
              <a:t>Second level</a:t>
            </a:r>
          </a:p>
          <a:p>
            <a:pPr lvl="2"/>
            <a:r>
              <a:rPr lang="et-EE" smtClean="0"/>
              <a:t>Third level</a:t>
            </a:r>
          </a:p>
          <a:p>
            <a:pPr lvl="3"/>
            <a:r>
              <a:rPr lang="et-EE" smtClean="0"/>
              <a:t>Fourth level</a:t>
            </a:r>
          </a:p>
          <a:p>
            <a:pPr lvl="4"/>
            <a:r>
              <a:rPr lang="et-EE"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t-EE" smtClean="0"/>
              <a:t>Click to edit Master text styles</a:t>
            </a:r>
          </a:p>
          <a:p>
            <a:pPr lvl="1"/>
            <a:r>
              <a:rPr lang="et-EE" smtClean="0"/>
              <a:t>Second level</a:t>
            </a:r>
          </a:p>
          <a:p>
            <a:pPr lvl="2"/>
            <a:r>
              <a:rPr lang="et-EE" smtClean="0"/>
              <a:t>Third level</a:t>
            </a:r>
          </a:p>
          <a:p>
            <a:pPr lvl="3"/>
            <a:r>
              <a:rPr lang="et-EE" smtClean="0"/>
              <a:t>Fourth level</a:t>
            </a:r>
          </a:p>
          <a:p>
            <a:pPr lvl="4"/>
            <a:r>
              <a:rPr lang="et-EE" smtClean="0"/>
              <a:t>Fifth level</a:t>
            </a:r>
            <a:endParaRPr lang="en-US" dirty="0"/>
          </a:p>
        </p:txBody>
      </p:sp>
      <p:sp>
        <p:nvSpPr>
          <p:cNvPr id="5" name="Date Placeholder 4"/>
          <p:cNvSpPr>
            <a:spLocks noGrp="1"/>
          </p:cNvSpPr>
          <p:nvPr>
            <p:ph type="dt" sz="half" idx="10"/>
          </p:nvPr>
        </p:nvSpPr>
        <p:spPr/>
        <p:txBody>
          <a:bodyPr/>
          <a:lstStyle/>
          <a:p>
            <a:fld id="{5C873CBE-E8C6-4D4E-B490-D210D59AEEF0}" type="datetimeFigureOut">
              <a:rPr lang="en-US" smtClean="0"/>
              <a:t>6/7/17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47B7B9-B090-624D-BB71-180E78F56EDD}" type="slidenum">
              <a:rPr lang="en-US" smtClean="0"/>
              <a:t>‹#›</a:t>
            </a:fld>
            <a:endParaRPr lang="en-US"/>
          </a:p>
        </p:txBody>
      </p:sp>
    </p:spTree>
    <p:extLst>
      <p:ext uri="{BB962C8B-B14F-4D97-AF65-F5344CB8AC3E}">
        <p14:creationId xmlns:p14="http://schemas.microsoft.com/office/powerpoint/2010/main" val="18761761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t-EE"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t-EE"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t-EE" smtClean="0"/>
              <a:t>Click to edit Master text styles</a:t>
            </a:r>
          </a:p>
          <a:p>
            <a:pPr lvl="1"/>
            <a:r>
              <a:rPr lang="et-EE" smtClean="0"/>
              <a:t>Second level</a:t>
            </a:r>
          </a:p>
          <a:p>
            <a:pPr lvl="2"/>
            <a:r>
              <a:rPr lang="et-EE" smtClean="0"/>
              <a:t>Third level</a:t>
            </a:r>
          </a:p>
          <a:p>
            <a:pPr lvl="3"/>
            <a:r>
              <a:rPr lang="et-EE" smtClean="0"/>
              <a:t>Fourth level</a:t>
            </a:r>
          </a:p>
          <a:p>
            <a:pPr lvl="4"/>
            <a:r>
              <a:rPr lang="et-EE"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t-EE"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t-EE" smtClean="0"/>
              <a:t>Click to edit Master text styles</a:t>
            </a:r>
          </a:p>
          <a:p>
            <a:pPr lvl="1"/>
            <a:r>
              <a:rPr lang="et-EE" smtClean="0"/>
              <a:t>Second level</a:t>
            </a:r>
          </a:p>
          <a:p>
            <a:pPr lvl="2"/>
            <a:r>
              <a:rPr lang="et-EE" smtClean="0"/>
              <a:t>Third level</a:t>
            </a:r>
          </a:p>
          <a:p>
            <a:pPr lvl="3"/>
            <a:r>
              <a:rPr lang="et-EE" smtClean="0"/>
              <a:t>Fourth level</a:t>
            </a:r>
          </a:p>
          <a:p>
            <a:pPr lvl="4"/>
            <a:r>
              <a:rPr lang="et-EE" smtClean="0"/>
              <a:t>Fifth level</a:t>
            </a:r>
            <a:endParaRPr lang="en-US" dirty="0"/>
          </a:p>
        </p:txBody>
      </p:sp>
      <p:sp>
        <p:nvSpPr>
          <p:cNvPr id="7" name="Date Placeholder 6"/>
          <p:cNvSpPr>
            <a:spLocks noGrp="1"/>
          </p:cNvSpPr>
          <p:nvPr>
            <p:ph type="dt" sz="half" idx="10"/>
          </p:nvPr>
        </p:nvSpPr>
        <p:spPr/>
        <p:txBody>
          <a:bodyPr/>
          <a:lstStyle/>
          <a:p>
            <a:fld id="{5C873CBE-E8C6-4D4E-B490-D210D59AEEF0}" type="datetimeFigureOut">
              <a:rPr lang="en-US" smtClean="0"/>
              <a:t>6/7/17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647B7B9-B090-624D-BB71-180E78F56EDD}" type="slidenum">
              <a:rPr lang="en-US" smtClean="0"/>
              <a:t>‹#›</a:t>
            </a:fld>
            <a:endParaRPr lang="en-US"/>
          </a:p>
        </p:txBody>
      </p:sp>
    </p:spTree>
    <p:extLst>
      <p:ext uri="{BB962C8B-B14F-4D97-AF65-F5344CB8AC3E}">
        <p14:creationId xmlns:p14="http://schemas.microsoft.com/office/powerpoint/2010/main" val="13902986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t-EE" smtClean="0"/>
              <a:t>Click to edit Master title style</a:t>
            </a:r>
            <a:endParaRPr lang="en-US" dirty="0"/>
          </a:p>
        </p:txBody>
      </p:sp>
      <p:sp>
        <p:nvSpPr>
          <p:cNvPr id="3" name="Date Placeholder 2"/>
          <p:cNvSpPr>
            <a:spLocks noGrp="1"/>
          </p:cNvSpPr>
          <p:nvPr>
            <p:ph type="dt" sz="half" idx="10"/>
          </p:nvPr>
        </p:nvSpPr>
        <p:spPr/>
        <p:txBody>
          <a:bodyPr/>
          <a:lstStyle/>
          <a:p>
            <a:fld id="{5C873CBE-E8C6-4D4E-B490-D210D59AEEF0}" type="datetimeFigureOut">
              <a:rPr lang="en-US" smtClean="0"/>
              <a:t>6/7/17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47B7B9-B090-624D-BB71-180E78F56EDD}" type="slidenum">
              <a:rPr lang="en-US" smtClean="0"/>
              <a:t>‹#›</a:t>
            </a:fld>
            <a:endParaRPr lang="en-US"/>
          </a:p>
        </p:txBody>
      </p:sp>
    </p:spTree>
    <p:extLst>
      <p:ext uri="{BB962C8B-B14F-4D97-AF65-F5344CB8AC3E}">
        <p14:creationId xmlns:p14="http://schemas.microsoft.com/office/powerpoint/2010/main" val="2126574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C873CBE-E8C6-4D4E-B490-D210D59AEEF0}" type="datetimeFigureOut">
              <a:rPr lang="en-US" smtClean="0"/>
              <a:t>6/7/17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47B7B9-B090-624D-BB71-180E78F56EDD}" type="slidenum">
              <a:rPr lang="en-US" smtClean="0"/>
              <a:t>‹#›</a:t>
            </a:fld>
            <a:endParaRPr lang="en-US"/>
          </a:p>
        </p:txBody>
      </p:sp>
    </p:spTree>
    <p:extLst>
      <p:ext uri="{BB962C8B-B14F-4D97-AF65-F5344CB8AC3E}">
        <p14:creationId xmlns:p14="http://schemas.microsoft.com/office/powerpoint/2010/main" val="7735871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t-EE"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t-EE" smtClean="0"/>
              <a:t>Click to edit Master text styles</a:t>
            </a:r>
          </a:p>
          <a:p>
            <a:pPr lvl="1"/>
            <a:r>
              <a:rPr lang="et-EE" smtClean="0"/>
              <a:t>Second level</a:t>
            </a:r>
          </a:p>
          <a:p>
            <a:pPr lvl="2"/>
            <a:r>
              <a:rPr lang="et-EE" smtClean="0"/>
              <a:t>Third level</a:t>
            </a:r>
          </a:p>
          <a:p>
            <a:pPr lvl="3"/>
            <a:r>
              <a:rPr lang="et-EE" smtClean="0"/>
              <a:t>Fourth level</a:t>
            </a:r>
          </a:p>
          <a:p>
            <a:pPr lvl="4"/>
            <a:r>
              <a:rPr lang="et-EE"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t-EE" smtClean="0"/>
              <a:t>Click to edit Master text styles</a:t>
            </a:r>
          </a:p>
        </p:txBody>
      </p:sp>
      <p:sp>
        <p:nvSpPr>
          <p:cNvPr id="5" name="Date Placeholder 4"/>
          <p:cNvSpPr>
            <a:spLocks noGrp="1"/>
          </p:cNvSpPr>
          <p:nvPr>
            <p:ph type="dt" sz="half" idx="10"/>
          </p:nvPr>
        </p:nvSpPr>
        <p:spPr/>
        <p:txBody>
          <a:bodyPr/>
          <a:lstStyle/>
          <a:p>
            <a:fld id="{5C873CBE-E8C6-4D4E-B490-D210D59AEEF0}" type="datetimeFigureOut">
              <a:rPr lang="en-US" smtClean="0"/>
              <a:t>6/7/17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47B7B9-B090-624D-BB71-180E78F56EDD}" type="slidenum">
              <a:rPr lang="en-US" smtClean="0"/>
              <a:t>‹#›</a:t>
            </a:fld>
            <a:endParaRPr lang="en-US"/>
          </a:p>
        </p:txBody>
      </p:sp>
    </p:spTree>
    <p:extLst>
      <p:ext uri="{BB962C8B-B14F-4D97-AF65-F5344CB8AC3E}">
        <p14:creationId xmlns:p14="http://schemas.microsoft.com/office/powerpoint/2010/main" val="8124579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t-EE"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t-EE"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t-EE" smtClean="0"/>
              <a:t>Click to edit Master text styles</a:t>
            </a:r>
          </a:p>
        </p:txBody>
      </p:sp>
      <p:sp>
        <p:nvSpPr>
          <p:cNvPr id="5" name="Date Placeholder 4"/>
          <p:cNvSpPr>
            <a:spLocks noGrp="1"/>
          </p:cNvSpPr>
          <p:nvPr>
            <p:ph type="dt" sz="half" idx="10"/>
          </p:nvPr>
        </p:nvSpPr>
        <p:spPr/>
        <p:txBody>
          <a:bodyPr/>
          <a:lstStyle/>
          <a:p>
            <a:fld id="{5C873CBE-E8C6-4D4E-B490-D210D59AEEF0}" type="datetimeFigureOut">
              <a:rPr lang="en-US" smtClean="0"/>
              <a:t>6/7/17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47B7B9-B090-624D-BB71-180E78F56EDD}" type="slidenum">
              <a:rPr lang="en-US" smtClean="0"/>
              <a:t>‹#›</a:t>
            </a:fld>
            <a:endParaRPr lang="en-US"/>
          </a:p>
        </p:txBody>
      </p:sp>
    </p:spTree>
    <p:extLst>
      <p:ext uri="{BB962C8B-B14F-4D97-AF65-F5344CB8AC3E}">
        <p14:creationId xmlns:p14="http://schemas.microsoft.com/office/powerpoint/2010/main" val="128041030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t-EE"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t-EE" smtClean="0"/>
              <a:t>Click to edit Master text styles</a:t>
            </a:r>
          </a:p>
          <a:p>
            <a:pPr lvl="1"/>
            <a:r>
              <a:rPr lang="et-EE" smtClean="0"/>
              <a:t>Second level</a:t>
            </a:r>
          </a:p>
          <a:p>
            <a:pPr lvl="2"/>
            <a:r>
              <a:rPr lang="et-EE" smtClean="0"/>
              <a:t>Third level</a:t>
            </a:r>
          </a:p>
          <a:p>
            <a:pPr lvl="3"/>
            <a:r>
              <a:rPr lang="et-EE" smtClean="0"/>
              <a:t>Fourth level</a:t>
            </a:r>
          </a:p>
          <a:p>
            <a:pPr lvl="4"/>
            <a:r>
              <a:rPr lang="et-EE"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873CBE-E8C6-4D4E-B490-D210D59AEEF0}" type="datetimeFigureOut">
              <a:rPr lang="en-US" smtClean="0"/>
              <a:t>6/7/17</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647B7B9-B090-624D-BB71-180E78F56EDD}" type="slidenum">
              <a:rPr lang="en-US" smtClean="0"/>
              <a:t>‹#›</a:t>
            </a:fld>
            <a:endParaRPr lang="en-US"/>
          </a:p>
        </p:txBody>
      </p:sp>
    </p:spTree>
    <p:extLst>
      <p:ext uri="{BB962C8B-B14F-4D97-AF65-F5344CB8AC3E}">
        <p14:creationId xmlns:p14="http://schemas.microsoft.com/office/powerpoint/2010/main" val="150236226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46992" y="782394"/>
            <a:ext cx="7450015" cy="2387600"/>
          </a:xfrm>
        </p:spPr>
        <p:txBody>
          <a:bodyPr>
            <a:normAutofit fontScale="90000"/>
          </a:bodyPr>
          <a:lstStyle/>
          <a:p>
            <a:r>
              <a:rPr lang="en-US" dirty="0" smtClean="0"/>
              <a:t/>
            </a:r>
            <a:br>
              <a:rPr lang="en-US" dirty="0" smtClean="0"/>
            </a:br>
            <a:r>
              <a:rPr lang="en-US" dirty="0"/>
              <a:t/>
            </a:r>
            <a:br>
              <a:rPr lang="en-US" dirty="0"/>
            </a:br>
            <a:r>
              <a:rPr lang="en-US" dirty="0" smtClean="0"/>
              <a:t>Simple and scalable quality control of </a:t>
            </a:r>
            <a:br>
              <a:rPr lang="en-US" dirty="0" smtClean="0"/>
            </a:br>
            <a:r>
              <a:rPr lang="en-US" dirty="0" smtClean="0"/>
              <a:t>RNA </a:t>
            </a:r>
            <a:r>
              <a:rPr lang="en-US" dirty="0" err="1" smtClean="0"/>
              <a:t>seq</a:t>
            </a:r>
            <a:r>
              <a:rPr lang="en-US" dirty="0" smtClean="0"/>
              <a:t> experiments </a:t>
            </a:r>
            <a:endParaRPr lang="en-US" dirty="0"/>
          </a:p>
        </p:txBody>
      </p:sp>
      <p:sp>
        <p:nvSpPr>
          <p:cNvPr id="3" name="Subtitle 2"/>
          <p:cNvSpPr>
            <a:spLocks noGrp="1"/>
          </p:cNvSpPr>
          <p:nvPr>
            <p:ph type="subTitle" idx="1"/>
          </p:nvPr>
        </p:nvSpPr>
        <p:spPr>
          <a:xfrm>
            <a:off x="1142999" y="4469546"/>
            <a:ext cx="6858000" cy="1655762"/>
          </a:xfrm>
        </p:spPr>
        <p:txBody>
          <a:bodyPr/>
          <a:lstStyle/>
          <a:p>
            <a:r>
              <a:rPr lang="en-US" dirty="0" err="1" smtClean="0"/>
              <a:t>Ülo</a:t>
            </a:r>
            <a:r>
              <a:rPr lang="en-US" dirty="0" smtClean="0"/>
              <a:t> </a:t>
            </a:r>
            <a:r>
              <a:rPr lang="en-US" dirty="0" err="1" smtClean="0"/>
              <a:t>Maiväli</a:t>
            </a:r>
            <a:r>
              <a:rPr lang="en-US" dirty="0" smtClean="0"/>
              <a:t>, </a:t>
            </a:r>
            <a:r>
              <a:rPr lang="en-US" dirty="0" err="1" smtClean="0"/>
              <a:t>Taavi</a:t>
            </a:r>
            <a:r>
              <a:rPr lang="en-US" dirty="0" smtClean="0"/>
              <a:t> </a:t>
            </a:r>
            <a:r>
              <a:rPr lang="en-US" dirty="0" err="1" smtClean="0"/>
              <a:t>Päll</a:t>
            </a:r>
            <a:endParaRPr lang="en-US" dirty="0" smtClean="0"/>
          </a:p>
          <a:p>
            <a:r>
              <a:rPr lang="en-US" dirty="0" smtClean="0"/>
              <a:t>08.06.2017</a:t>
            </a:r>
          </a:p>
          <a:p>
            <a:r>
              <a:rPr lang="en-US" dirty="0" smtClean="0"/>
              <a:t>Lab seminar</a:t>
            </a:r>
            <a:endParaRPr lang="en-US" dirty="0"/>
          </a:p>
        </p:txBody>
      </p:sp>
    </p:spTree>
    <p:extLst>
      <p:ext uri="{BB962C8B-B14F-4D97-AF65-F5344CB8AC3E}">
        <p14:creationId xmlns:p14="http://schemas.microsoft.com/office/powerpoint/2010/main" val="56148070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We study </a:t>
            </a:r>
            <a:r>
              <a:rPr lang="en-US" dirty="0"/>
              <a:t>a single field – gene expression profiles by RNA </a:t>
            </a:r>
            <a:r>
              <a:rPr lang="en-US" dirty="0" err="1" smtClean="0"/>
              <a:t>seq</a:t>
            </a:r>
            <a:endParaRPr lang="en-US" dirty="0"/>
          </a:p>
        </p:txBody>
      </p:sp>
      <p:sp>
        <p:nvSpPr>
          <p:cNvPr id="3" name="Content Placeholder 2"/>
          <p:cNvSpPr>
            <a:spLocks noGrp="1"/>
          </p:cNvSpPr>
          <p:nvPr>
            <p:ph idx="1"/>
          </p:nvPr>
        </p:nvSpPr>
        <p:spPr>
          <a:xfrm>
            <a:off x="628649" y="2450122"/>
            <a:ext cx="8421565" cy="4043363"/>
          </a:xfrm>
        </p:spPr>
        <p:txBody>
          <a:bodyPr/>
          <a:lstStyle/>
          <a:p>
            <a:pPr marL="0" indent="0">
              <a:buNone/>
            </a:pPr>
            <a:r>
              <a:rPr lang="en-US" dirty="0" smtClean="0"/>
              <a:t>Q1: what is the frequency of failure (conservatively)?</a:t>
            </a:r>
          </a:p>
          <a:p>
            <a:pPr marL="0" indent="0">
              <a:buNone/>
            </a:pPr>
            <a:r>
              <a:rPr lang="en-US" dirty="0" smtClean="0"/>
              <a:t>Q2: what is the order of the specific </a:t>
            </a:r>
            <a:r>
              <a:rPr lang="en-US" dirty="0"/>
              <a:t>causes of </a:t>
            </a:r>
            <a:r>
              <a:rPr lang="en-US" dirty="0" smtClean="0"/>
              <a:t>failure?</a:t>
            </a:r>
            <a:endParaRPr lang="en-US" dirty="0"/>
          </a:p>
        </p:txBody>
      </p:sp>
    </p:spTree>
    <p:extLst>
      <p:ext uri="{BB962C8B-B14F-4D97-AF65-F5344CB8AC3E}">
        <p14:creationId xmlns:p14="http://schemas.microsoft.com/office/powerpoint/2010/main" val="20676728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93078"/>
            <a:ext cx="7886700" cy="808892"/>
          </a:xfrm>
        </p:spPr>
        <p:txBody>
          <a:bodyPr/>
          <a:lstStyle/>
          <a:p>
            <a:r>
              <a:rPr lang="en-US" dirty="0" smtClean="0"/>
              <a:t>Our approach</a:t>
            </a:r>
            <a:endParaRPr lang="en-US" dirty="0"/>
          </a:p>
        </p:txBody>
      </p:sp>
      <p:sp>
        <p:nvSpPr>
          <p:cNvPr id="3" name="Content Placeholder 2"/>
          <p:cNvSpPr>
            <a:spLocks noGrp="1"/>
          </p:cNvSpPr>
          <p:nvPr>
            <p:ph idx="1"/>
          </p:nvPr>
        </p:nvSpPr>
        <p:spPr>
          <a:xfrm>
            <a:off x="0" y="1500553"/>
            <a:ext cx="9144000" cy="5263661"/>
          </a:xfrm>
        </p:spPr>
        <p:txBody>
          <a:bodyPr>
            <a:normAutofit/>
          </a:bodyPr>
          <a:lstStyle/>
          <a:p>
            <a:r>
              <a:rPr lang="en-US" dirty="0" smtClean="0"/>
              <a:t>GEO database contains author-submitted raw data &amp; p </a:t>
            </a:r>
            <a:r>
              <a:rPr lang="en-US" dirty="0" smtClean="0"/>
              <a:t>values</a:t>
            </a:r>
          </a:p>
          <a:p>
            <a:r>
              <a:rPr lang="en-US" dirty="0" smtClean="0"/>
              <a:t>We </a:t>
            </a:r>
            <a:r>
              <a:rPr lang="en-US" dirty="0" smtClean="0"/>
              <a:t>use methods, which were created in the 1930-ies to assess long run quality of experimental systems, combining them with modern additions that enable us to assess the quality of </a:t>
            </a:r>
            <a:r>
              <a:rPr lang="en-US" u="sng" dirty="0" smtClean="0"/>
              <a:t>single</a:t>
            </a:r>
            <a:r>
              <a:rPr lang="en-US" dirty="0" smtClean="0"/>
              <a:t> biological experiments</a:t>
            </a:r>
          </a:p>
          <a:p>
            <a:r>
              <a:rPr lang="en-US" dirty="0" smtClean="0"/>
              <a:t>this only works for </a:t>
            </a:r>
            <a:r>
              <a:rPr lang="en-US" dirty="0" err="1" smtClean="0"/>
              <a:t>omic</a:t>
            </a:r>
            <a:r>
              <a:rPr lang="en-US" dirty="0" smtClean="0"/>
              <a:t> experiments that do thousands of parallel tests (each test compares the means of 2 groups of data) </a:t>
            </a:r>
          </a:p>
          <a:p>
            <a:endParaRPr lang="en-US" dirty="0"/>
          </a:p>
        </p:txBody>
      </p:sp>
    </p:spTree>
    <p:extLst>
      <p:ext uri="{BB962C8B-B14F-4D97-AF65-F5344CB8AC3E}">
        <p14:creationId xmlns:p14="http://schemas.microsoft.com/office/powerpoint/2010/main" val="21585848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504093" y="1473858"/>
            <a:ext cx="4384431" cy="5186758"/>
          </a:xfrm>
          <a:prstGeom prst="rect">
            <a:avLst/>
          </a:prstGeom>
        </p:spPr>
      </p:pic>
      <p:sp>
        <p:nvSpPr>
          <p:cNvPr id="4" name="Rectangle 3"/>
          <p:cNvSpPr/>
          <p:nvPr/>
        </p:nvSpPr>
        <p:spPr>
          <a:xfrm>
            <a:off x="5146431" y="1389581"/>
            <a:ext cx="3346847" cy="5632311"/>
          </a:xfrm>
          <a:prstGeom prst="rect">
            <a:avLst/>
          </a:prstGeom>
        </p:spPr>
        <p:txBody>
          <a:bodyPr wrap="square">
            <a:spAutoFit/>
          </a:bodyPr>
          <a:lstStyle/>
          <a:p>
            <a:r>
              <a:rPr lang="en-US" dirty="0" err="1" smtClean="0"/>
              <a:t>Rothamsted</a:t>
            </a:r>
            <a:r>
              <a:rPr lang="en-US" dirty="0" smtClean="0"/>
              <a:t> research farm. </a:t>
            </a:r>
          </a:p>
          <a:p>
            <a:r>
              <a:rPr lang="en-US" dirty="0" smtClean="0">
                <a:solidFill>
                  <a:srgbClr val="111111"/>
                </a:solidFill>
                <a:latin typeface="PqccynAdvTT3713a231" charset="0"/>
              </a:rPr>
              <a:t>L</a:t>
            </a:r>
            <a:r>
              <a:rPr lang="en-US" dirty="0" smtClean="0">
                <a:solidFill>
                  <a:srgbClr val="111111"/>
                </a:solidFill>
                <a:effectLst/>
                <a:latin typeface="PqccynAdvTT3713a231" charset="0"/>
              </a:rPr>
              <a:t>and was </a:t>
            </a:r>
            <a:r>
              <a:rPr lang="en-US" dirty="0">
                <a:solidFill>
                  <a:srgbClr val="111111"/>
                </a:solidFill>
                <a:latin typeface="PqccynAdvTT3713a231" charset="0"/>
              </a:rPr>
              <a:t>d</a:t>
            </a:r>
            <a:r>
              <a:rPr lang="en-US" dirty="0" smtClean="0">
                <a:solidFill>
                  <a:srgbClr val="111111"/>
                </a:solidFill>
                <a:effectLst/>
                <a:latin typeface="PqccynAdvTT3713a231" charset="0"/>
              </a:rPr>
              <a:t>ivided into strips, with each strip containing a different fertilizer. </a:t>
            </a:r>
          </a:p>
          <a:p>
            <a:endParaRPr lang="en-US" dirty="0">
              <a:solidFill>
                <a:srgbClr val="111111"/>
              </a:solidFill>
              <a:latin typeface="PqccynAdvTT3713a231" charset="0"/>
            </a:endParaRPr>
          </a:p>
          <a:p>
            <a:r>
              <a:rPr lang="en-US" dirty="0" smtClean="0">
                <a:solidFill>
                  <a:srgbClr val="111111"/>
                </a:solidFill>
                <a:effectLst/>
                <a:latin typeface="PqccynAdvTT3713a231" charset="0"/>
              </a:rPr>
              <a:t>The same treatments were applied to the same strip every year, and crop yield and rainfall data were collected.</a:t>
            </a:r>
          </a:p>
          <a:p>
            <a:endParaRPr lang="en-US" dirty="0">
              <a:solidFill>
                <a:srgbClr val="111111"/>
              </a:solidFill>
              <a:latin typeface="PqccynAdvTT3713a231" charset="0"/>
            </a:endParaRPr>
          </a:p>
          <a:p>
            <a:r>
              <a:rPr lang="en-US" b="1" dirty="0"/>
              <a:t>By 1919 </a:t>
            </a:r>
            <a:r>
              <a:rPr lang="en-US" b="1" dirty="0" err="1" smtClean="0"/>
              <a:t>Rothamsted</a:t>
            </a:r>
            <a:r>
              <a:rPr lang="en-US" b="1" dirty="0" smtClean="0"/>
              <a:t> </a:t>
            </a:r>
            <a:r>
              <a:rPr lang="en-US" b="1" dirty="0"/>
              <a:t>had nearly 70 years of </a:t>
            </a:r>
            <a:r>
              <a:rPr lang="en-US" b="1" dirty="0" smtClean="0"/>
              <a:t>data </a:t>
            </a:r>
            <a:r>
              <a:rPr lang="en-US" dirty="0" smtClean="0"/>
              <a:t>from this </a:t>
            </a:r>
            <a:r>
              <a:rPr lang="en-US" dirty="0" err="1"/>
              <a:t>unreplicated</a:t>
            </a:r>
            <a:r>
              <a:rPr lang="en-US" dirty="0"/>
              <a:t> field experiment, </a:t>
            </a:r>
            <a:r>
              <a:rPr lang="en-US" dirty="0" smtClean="0"/>
              <a:t> </a:t>
            </a:r>
            <a:r>
              <a:rPr lang="en-US" dirty="0"/>
              <a:t>but could not make sense out of it because of the large amount of variation within the field and the differences in yearly rainfall. </a:t>
            </a:r>
            <a:endParaRPr lang="en-US" dirty="0" smtClean="0"/>
          </a:p>
          <a:p>
            <a:endParaRPr lang="en-US" dirty="0" smtClean="0"/>
          </a:p>
          <a:p>
            <a:r>
              <a:rPr lang="en-US" dirty="0" smtClean="0"/>
              <a:t>They hired R. A. Fisher</a:t>
            </a:r>
          </a:p>
          <a:p>
            <a:r>
              <a:rPr lang="en-US" dirty="0" smtClean="0">
                <a:solidFill>
                  <a:srgbClr val="111111"/>
                </a:solidFill>
                <a:effectLst/>
                <a:latin typeface="PqccynAdvTT3713a231" charset="0"/>
              </a:rPr>
              <a:t> </a:t>
            </a:r>
            <a:endParaRPr lang="en-US" dirty="0"/>
          </a:p>
        </p:txBody>
      </p:sp>
      <p:sp>
        <p:nvSpPr>
          <p:cNvPr id="2" name="TextBox 1"/>
          <p:cNvSpPr txBox="1"/>
          <p:nvPr/>
        </p:nvSpPr>
        <p:spPr>
          <a:xfrm>
            <a:off x="222739" y="130674"/>
            <a:ext cx="8604738" cy="1323439"/>
          </a:xfrm>
          <a:prstGeom prst="rect">
            <a:avLst/>
          </a:prstGeom>
          <a:noFill/>
        </p:spPr>
        <p:txBody>
          <a:bodyPr wrap="square" rtlCol="0">
            <a:spAutoFit/>
          </a:bodyPr>
          <a:lstStyle/>
          <a:p>
            <a:pPr algn="ctr"/>
            <a:r>
              <a:rPr lang="en-US" sz="4000" smtClean="0"/>
              <a:t>State of the art 1843 – 1919: </a:t>
            </a:r>
          </a:p>
          <a:p>
            <a:pPr algn="ctr"/>
            <a:r>
              <a:rPr lang="en-US" sz="4000" dirty="0" smtClean="0"/>
              <a:t>the longest experiment  </a:t>
            </a:r>
            <a:endParaRPr lang="en-US" sz="4000" dirty="0"/>
          </a:p>
        </p:txBody>
      </p:sp>
      <p:sp>
        <p:nvSpPr>
          <p:cNvPr id="5" name="Rectangle 4"/>
          <p:cNvSpPr/>
          <p:nvPr/>
        </p:nvSpPr>
        <p:spPr>
          <a:xfrm>
            <a:off x="1006696" y="6610421"/>
            <a:ext cx="3379224" cy="268943"/>
          </a:xfrm>
          <a:prstGeom prst="rect">
            <a:avLst/>
          </a:prstGeom>
        </p:spPr>
        <p:txBody>
          <a:bodyPr wrap="square">
            <a:spAutoFit/>
          </a:bodyPr>
          <a:lstStyle/>
          <a:p>
            <a:r>
              <a:rPr lang="it-IT" sz="1100" dirty="0" smtClean="0">
                <a:solidFill>
                  <a:srgbClr val="111111"/>
                </a:solidFill>
                <a:effectLst/>
                <a:latin typeface="PqccynAdvTT3713a231" charset="0"/>
              </a:rPr>
              <a:t>In Vitro </a:t>
            </a:r>
            <a:r>
              <a:rPr lang="it-IT" sz="1100" dirty="0" err="1" smtClean="0">
                <a:solidFill>
                  <a:srgbClr val="111111"/>
                </a:solidFill>
                <a:effectLst/>
                <a:latin typeface="PqccynAdvTT3713a231" charset="0"/>
              </a:rPr>
              <a:t>Cell.Dev.Biol</a:t>
            </a:r>
            <a:r>
              <a:rPr lang="it-IT" sz="1100" dirty="0" smtClean="0">
                <a:solidFill>
                  <a:srgbClr val="111111"/>
                </a:solidFill>
                <a:effectLst/>
                <a:latin typeface="PqccynAdvTT3713a231" charset="0"/>
              </a:rPr>
              <a:t>.</a:t>
            </a:r>
            <a:r>
              <a:rPr lang="it-IT" sz="1100" dirty="0" smtClean="0">
                <a:solidFill>
                  <a:srgbClr val="111111"/>
                </a:solidFill>
                <a:effectLst/>
                <a:latin typeface="VctqdrAdvTT3713a231+20" charset="0"/>
              </a:rPr>
              <a:t>—</a:t>
            </a:r>
            <a:r>
              <a:rPr lang="it-IT" sz="1100" dirty="0" err="1" smtClean="0">
                <a:solidFill>
                  <a:srgbClr val="111111"/>
                </a:solidFill>
                <a:effectLst/>
                <a:latin typeface="PqccynAdvTT3713a231" charset="0"/>
              </a:rPr>
              <a:t>Plant</a:t>
            </a:r>
            <a:r>
              <a:rPr lang="it-IT" sz="1100" dirty="0" smtClean="0">
                <a:solidFill>
                  <a:srgbClr val="111111"/>
                </a:solidFill>
                <a:effectLst/>
                <a:latin typeface="PqccynAdvTT3713a231" charset="0"/>
              </a:rPr>
              <a:t> (2016) 52:547</a:t>
            </a:r>
            <a:r>
              <a:rPr lang="it-IT" sz="1100" dirty="0" smtClean="0">
                <a:solidFill>
                  <a:srgbClr val="111111"/>
                </a:solidFill>
                <a:effectLst/>
                <a:latin typeface="VctqdrAdvTT3713a231+20" charset="0"/>
              </a:rPr>
              <a:t>–</a:t>
            </a:r>
            <a:r>
              <a:rPr lang="it-IT" sz="1100" dirty="0" smtClean="0">
                <a:solidFill>
                  <a:srgbClr val="111111"/>
                </a:solidFill>
                <a:effectLst/>
                <a:latin typeface="PqccynAdvTT3713a231" charset="0"/>
              </a:rPr>
              <a:t>562 </a:t>
            </a:r>
            <a:endParaRPr lang="it-IT" sz="1100" dirty="0"/>
          </a:p>
        </p:txBody>
      </p:sp>
    </p:spTree>
    <p:extLst>
      <p:ext uri="{BB962C8B-B14F-4D97-AF65-F5344CB8AC3E}">
        <p14:creationId xmlns:p14="http://schemas.microsoft.com/office/powerpoint/2010/main" val="10930042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574431"/>
            <a:ext cx="7886700" cy="5602532"/>
          </a:xfrm>
        </p:spPr>
        <p:txBody>
          <a:bodyPr/>
          <a:lstStyle/>
          <a:p>
            <a:pPr marL="0" indent="0">
              <a:buNone/>
            </a:pPr>
            <a:r>
              <a:rPr lang="en-US" i="1" dirty="0" smtClean="0"/>
              <a:t>To </a:t>
            </a:r>
            <a:r>
              <a:rPr lang="en-US" i="1" dirty="0"/>
              <a:t>consult a statistician after an experiment is finished is often merely to ask him to conduct a post mortem examination. He can perhaps say what the experiment died of</a:t>
            </a:r>
            <a:r>
              <a:rPr lang="en-US" i="1" dirty="0" smtClean="0"/>
              <a:t>.</a:t>
            </a:r>
          </a:p>
          <a:p>
            <a:pPr marL="914400" lvl="2" indent="0">
              <a:buNone/>
            </a:pPr>
            <a:r>
              <a:rPr lang="en-US" i="1" dirty="0" smtClean="0"/>
              <a:t> </a:t>
            </a:r>
            <a:r>
              <a:rPr lang="en-US" dirty="0" smtClean="0"/>
              <a:t>R</a:t>
            </a:r>
            <a:r>
              <a:rPr lang="en-US" dirty="0"/>
              <a:t>. A. Fisher </a:t>
            </a:r>
            <a:r>
              <a:rPr lang="en-US" dirty="0" smtClean="0"/>
              <a:t>(1938</a:t>
            </a:r>
            <a:r>
              <a:rPr lang="en-US" dirty="0"/>
              <a:t>) </a:t>
            </a:r>
            <a:endParaRPr lang="en-US" dirty="0" smtClean="0"/>
          </a:p>
          <a:p>
            <a:pPr marL="0" indent="0">
              <a:buNone/>
            </a:pPr>
            <a:endParaRPr lang="en-US" dirty="0" smtClean="0"/>
          </a:p>
          <a:p>
            <a:pPr marL="0" indent="0">
              <a:buNone/>
            </a:pPr>
            <a:r>
              <a:rPr lang="en-US" dirty="0" smtClean="0"/>
              <a:t>If </a:t>
            </a:r>
            <a:r>
              <a:rPr lang="en-US" dirty="0"/>
              <a:t>you </a:t>
            </a:r>
            <a:r>
              <a:rPr lang="en-US" dirty="0" smtClean="0"/>
              <a:t>do not feel </a:t>
            </a:r>
            <a:r>
              <a:rPr lang="en-US" dirty="0"/>
              <a:t>competent to analyze your own data, then, almost certainly, you </a:t>
            </a:r>
            <a:r>
              <a:rPr lang="en-US" dirty="0" smtClean="0"/>
              <a:t>should not feel competent </a:t>
            </a:r>
            <a:r>
              <a:rPr lang="en-US" dirty="0"/>
              <a:t>to design your own experiment</a:t>
            </a:r>
          </a:p>
          <a:p>
            <a:pPr marL="457200" lvl="1" indent="0">
              <a:buNone/>
            </a:pPr>
            <a:endParaRPr lang="en-US" dirty="0"/>
          </a:p>
          <a:p>
            <a:endParaRPr lang="en-US" dirty="0"/>
          </a:p>
        </p:txBody>
      </p:sp>
    </p:spTree>
    <p:extLst>
      <p:ext uri="{BB962C8B-B14F-4D97-AF65-F5344CB8AC3E}">
        <p14:creationId xmlns:p14="http://schemas.microsoft.com/office/powerpoint/2010/main" val="1553126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7264" y="1"/>
            <a:ext cx="7886700" cy="1066800"/>
          </a:xfrm>
        </p:spPr>
        <p:txBody>
          <a:bodyPr/>
          <a:lstStyle/>
          <a:p>
            <a:r>
              <a:rPr lang="en-US" dirty="0" err="1" smtClean="0"/>
              <a:t>Fisherian</a:t>
            </a:r>
            <a:r>
              <a:rPr lang="en-US" dirty="0" smtClean="0"/>
              <a:t> statistics ca. 1923</a:t>
            </a:r>
            <a:endParaRPr lang="en-US" dirty="0"/>
          </a:p>
        </p:txBody>
      </p:sp>
      <p:sp>
        <p:nvSpPr>
          <p:cNvPr id="3" name="Content Placeholder 2"/>
          <p:cNvSpPr>
            <a:spLocks noGrp="1"/>
          </p:cNvSpPr>
          <p:nvPr>
            <p:ph idx="1"/>
          </p:nvPr>
        </p:nvSpPr>
        <p:spPr>
          <a:xfrm>
            <a:off x="0" y="1066800"/>
            <a:ext cx="9143999" cy="5791199"/>
          </a:xfrm>
        </p:spPr>
        <p:txBody>
          <a:bodyPr>
            <a:normAutofit/>
          </a:bodyPr>
          <a:lstStyle/>
          <a:p>
            <a:r>
              <a:rPr lang="en-US" dirty="0" err="1" smtClean="0"/>
              <a:t>Exp</a:t>
            </a:r>
            <a:r>
              <a:rPr lang="en-US" dirty="0" smtClean="0"/>
              <a:t> design, randomization, null hypothesis testing, p values – all created as a response to a specific agricultural experiment with high variation, medium-sized samples</a:t>
            </a:r>
          </a:p>
          <a:p>
            <a:r>
              <a:rPr lang="en-US" b="1" dirty="0" smtClean="0"/>
              <a:t>Question:</a:t>
            </a:r>
            <a:r>
              <a:rPr lang="en-US" dirty="0" smtClean="0"/>
              <a:t> is there a non-random difference between different fertilizers (while ignoring the confounding effect of rainfall)</a:t>
            </a:r>
          </a:p>
          <a:p>
            <a:r>
              <a:rPr lang="en-US" dirty="0" smtClean="0"/>
              <a:t>Non-negotiable computational simplicity, with any trade-off permitted. This causes inferential problems to this day.</a:t>
            </a:r>
          </a:p>
          <a:p>
            <a:r>
              <a:rPr lang="en-US" dirty="0" smtClean="0"/>
              <a:t>Such methods </a:t>
            </a:r>
            <a:r>
              <a:rPr lang="en-US" dirty="0" smtClean="0"/>
              <a:t>travel </a:t>
            </a:r>
            <a:r>
              <a:rPr lang="en-US" dirty="0" smtClean="0"/>
              <a:t>poorly – today maybe 10 000 different statistical tests</a:t>
            </a:r>
            <a:endParaRPr lang="en-US" dirty="0" smtClean="0"/>
          </a:p>
          <a:p>
            <a:r>
              <a:rPr lang="en-US" dirty="0" smtClean="0"/>
              <a:t>Ca 1936 null-hypothesis testing was reworked to answer a </a:t>
            </a:r>
            <a:r>
              <a:rPr lang="en-US" b="1" dirty="0" smtClean="0"/>
              <a:t>different question </a:t>
            </a:r>
            <a:r>
              <a:rPr lang="en-US" dirty="0" smtClean="0"/>
              <a:t>– about long run quality of the experimental system (not about a single experiment)</a:t>
            </a:r>
            <a:endParaRPr lang="en-US" dirty="0"/>
          </a:p>
        </p:txBody>
      </p:sp>
    </p:spTree>
    <p:extLst>
      <p:ext uri="{BB962C8B-B14F-4D97-AF65-F5344CB8AC3E}">
        <p14:creationId xmlns:p14="http://schemas.microsoft.com/office/powerpoint/2010/main" val="106992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95497"/>
            <a:ext cx="9144000" cy="1123704"/>
          </a:xfrm>
        </p:spPr>
        <p:txBody>
          <a:bodyPr/>
          <a:lstStyle/>
          <a:p>
            <a:pPr algn="ctr"/>
            <a:r>
              <a:rPr lang="en-US" dirty="0" smtClean="0"/>
              <a:t>state of the art </a:t>
            </a:r>
            <a:r>
              <a:rPr lang="en-US" dirty="0" smtClean="0"/>
              <a:t>1935 </a:t>
            </a:r>
            <a:r>
              <a:rPr lang="en-US" dirty="0" smtClean="0"/>
              <a:t>– </a:t>
            </a:r>
            <a:r>
              <a:rPr lang="en-US" dirty="0" smtClean="0"/>
              <a:t>1995: </a:t>
            </a:r>
            <a:r>
              <a:rPr lang="en-US" dirty="0" smtClean="0"/>
              <a:t>specificity</a:t>
            </a:r>
            <a:endParaRPr lang="en-US" dirty="0"/>
          </a:p>
        </p:txBody>
      </p:sp>
      <p:sp>
        <p:nvSpPr>
          <p:cNvPr id="3" name="Content Placeholder 2"/>
          <p:cNvSpPr>
            <a:spLocks noGrp="1"/>
          </p:cNvSpPr>
          <p:nvPr>
            <p:ph idx="1"/>
          </p:nvPr>
        </p:nvSpPr>
        <p:spPr>
          <a:xfrm>
            <a:off x="0" y="1219201"/>
            <a:ext cx="9143999" cy="5638799"/>
          </a:xfrm>
        </p:spPr>
        <p:txBody>
          <a:bodyPr>
            <a:normAutofit/>
          </a:bodyPr>
          <a:lstStyle/>
          <a:p>
            <a:r>
              <a:rPr lang="en-US" dirty="0" smtClean="0"/>
              <a:t>P value is the frequency of encountering a certain type of data, assuming that </a:t>
            </a:r>
            <a:r>
              <a:rPr lang="en-US" i="1" dirty="0" smtClean="0"/>
              <a:t>mean(group1) = mean(group2)</a:t>
            </a:r>
          </a:p>
          <a:p>
            <a:r>
              <a:rPr lang="en-US" dirty="0" smtClean="0"/>
              <a:t>The operational rule: </a:t>
            </a:r>
          </a:p>
          <a:p>
            <a:pPr marL="914400" lvl="1" indent="-457200">
              <a:buAutoNum type="arabicParenR"/>
            </a:pPr>
            <a:r>
              <a:rPr lang="en-US" dirty="0" smtClean="0"/>
              <a:t>set a significance level ⍺ (often 0.05; 1 - ⍺ = specificity) </a:t>
            </a:r>
          </a:p>
          <a:p>
            <a:pPr marL="914400" lvl="1" indent="-457200">
              <a:buAutoNum type="arabicParenR"/>
            </a:pPr>
            <a:r>
              <a:rPr lang="en-US" dirty="0" smtClean="0"/>
              <a:t>calculate P</a:t>
            </a:r>
          </a:p>
          <a:p>
            <a:pPr marL="914400" lvl="1" indent="-457200">
              <a:buAutoNum type="arabicParenR"/>
            </a:pPr>
            <a:r>
              <a:rPr lang="en-US" dirty="0" smtClean="0"/>
              <a:t>If P &lt; ⍺, you have a “statistically significant” effect</a:t>
            </a:r>
          </a:p>
          <a:p>
            <a:r>
              <a:rPr lang="en-US" dirty="0" smtClean="0"/>
              <a:t>This rule allows you to say that in the long run you fill falsely accept as “significant” the fraction of ⍺ null effects</a:t>
            </a:r>
          </a:p>
          <a:p>
            <a:r>
              <a:rPr lang="en-US" dirty="0" smtClean="0"/>
              <a:t>“statistically significant” reads: “your data are unlikely, if </a:t>
            </a:r>
            <a:r>
              <a:rPr lang="en-US" dirty="0" smtClean="0"/>
              <a:t>there is truly </a:t>
            </a:r>
            <a:r>
              <a:rPr lang="en-US" dirty="0" smtClean="0"/>
              <a:t>null effect”</a:t>
            </a:r>
          </a:p>
          <a:p>
            <a:r>
              <a:rPr lang="en-US" dirty="0" smtClean="0"/>
              <a:t>It does </a:t>
            </a:r>
            <a:r>
              <a:rPr lang="en-US" b="1" dirty="0" smtClean="0"/>
              <a:t>not</a:t>
            </a:r>
            <a:r>
              <a:rPr lang="en-US" dirty="0" smtClean="0"/>
              <a:t> read: “null effect is unlikely, given your data”</a:t>
            </a:r>
          </a:p>
          <a:p>
            <a:r>
              <a:rPr lang="en-US" dirty="0" smtClean="0"/>
              <a:t>“statistically not significant” has no interpretation</a:t>
            </a:r>
          </a:p>
        </p:txBody>
      </p:sp>
    </p:spTree>
    <p:extLst>
      <p:ext uri="{BB962C8B-B14F-4D97-AF65-F5344CB8AC3E}">
        <p14:creationId xmlns:p14="http://schemas.microsoft.com/office/powerpoint/2010/main" val="1015966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3754" y="365126"/>
            <a:ext cx="8288216" cy="1325563"/>
          </a:xfrm>
        </p:spPr>
        <p:txBody>
          <a:bodyPr>
            <a:normAutofit fontScale="90000"/>
          </a:bodyPr>
          <a:lstStyle/>
          <a:p>
            <a:r>
              <a:rPr lang="en-US" dirty="0" smtClean="0"/>
              <a:t>These requirements </a:t>
            </a:r>
            <a:r>
              <a:rPr lang="en-US" dirty="0"/>
              <a:t>are </a:t>
            </a:r>
            <a:r>
              <a:rPr lang="en-US" dirty="0" smtClean="0"/>
              <a:t>specific to a data analysis strategy, they are not absolute commandments</a:t>
            </a:r>
            <a:endParaRPr lang="en-US" dirty="0"/>
          </a:p>
        </p:txBody>
      </p:sp>
      <p:sp>
        <p:nvSpPr>
          <p:cNvPr id="3" name="Content Placeholder 2"/>
          <p:cNvSpPr>
            <a:spLocks noGrp="1"/>
          </p:cNvSpPr>
          <p:nvPr>
            <p:ph idx="1"/>
          </p:nvPr>
        </p:nvSpPr>
        <p:spPr>
          <a:xfrm>
            <a:off x="628650" y="2145323"/>
            <a:ext cx="7886700" cy="4031640"/>
          </a:xfrm>
        </p:spPr>
        <p:txBody>
          <a:bodyPr/>
          <a:lstStyle/>
          <a:p>
            <a:r>
              <a:rPr lang="en-US" dirty="0" smtClean="0"/>
              <a:t>Pre-set N (stopping rules)</a:t>
            </a:r>
          </a:p>
          <a:p>
            <a:r>
              <a:rPr lang="en-US" dirty="0" smtClean="0"/>
              <a:t>Random &amp; independent samples</a:t>
            </a:r>
          </a:p>
          <a:p>
            <a:r>
              <a:rPr lang="en-US" dirty="0" smtClean="0"/>
              <a:t>Pre-registration of experimental protocols</a:t>
            </a:r>
          </a:p>
          <a:p>
            <a:r>
              <a:rPr lang="en-US" dirty="0" smtClean="0"/>
              <a:t>Pre-registration of statistical tests &amp; their parameters</a:t>
            </a:r>
          </a:p>
          <a:p>
            <a:pPr marL="0" indent="0">
              <a:buNone/>
            </a:pPr>
            <a:endParaRPr lang="en-US" dirty="0"/>
          </a:p>
          <a:p>
            <a:pPr marL="0" indent="0">
              <a:buNone/>
            </a:pPr>
            <a:r>
              <a:rPr lang="en-US" dirty="0" smtClean="0"/>
              <a:t>All because the goal is to fix the specificity at a given level </a:t>
            </a:r>
            <a:endParaRPr lang="en-US" dirty="0"/>
          </a:p>
        </p:txBody>
      </p:sp>
    </p:spTree>
    <p:extLst>
      <p:ext uri="{BB962C8B-B14F-4D97-AF65-F5344CB8AC3E}">
        <p14:creationId xmlns:p14="http://schemas.microsoft.com/office/powerpoint/2010/main" val="61084033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83772"/>
            <a:ext cx="9144000" cy="1325563"/>
          </a:xfrm>
        </p:spPr>
        <p:txBody>
          <a:bodyPr/>
          <a:lstStyle/>
          <a:p>
            <a:pPr algn="ctr"/>
            <a:r>
              <a:rPr lang="en-US" dirty="0"/>
              <a:t>state of </a:t>
            </a:r>
            <a:r>
              <a:rPr lang="en-US" dirty="0" smtClean="0"/>
              <a:t>art 1937 </a:t>
            </a:r>
            <a:r>
              <a:rPr lang="en-US" dirty="0"/>
              <a:t>– </a:t>
            </a:r>
            <a:r>
              <a:rPr lang="en-US" dirty="0" smtClean="0"/>
              <a:t>2010: power</a:t>
            </a:r>
            <a:endParaRPr lang="en-US" dirty="0"/>
          </a:p>
        </p:txBody>
      </p:sp>
      <p:sp>
        <p:nvSpPr>
          <p:cNvPr id="3" name="Content Placeholder 2"/>
          <p:cNvSpPr>
            <a:spLocks noGrp="1"/>
          </p:cNvSpPr>
          <p:nvPr>
            <p:ph idx="1"/>
          </p:nvPr>
        </p:nvSpPr>
        <p:spPr>
          <a:xfrm>
            <a:off x="0" y="1409336"/>
            <a:ext cx="9143999" cy="5214202"/>
          </a:xfrm>
        </p:spPr>
        <p:txBody>
          <a:bodyPr>
            <a:normAutofit/>
          </a:bodyPr>
          <a:lstStyle/>
          <a:p>
            <a:r>
              <a:rPr lang="en-US" dirty="0" smtClean="0"/>
              <a:t>Power = the long run relative frequency of true non-null effects that are “statistically significant”</a:t>
            </a:r>
          </a:p>
          <a:p>
            <a:pPr lvl="1"/>
            <a:r>
              <a:rPr lang="en-US" dirty="0" smtClean="0"/>
              <a:t>80% power means that 20% of true non-null effects will be labelled “not significant”</a:t>
            </a:r>
          </a:p>
          <a:p>
            <a:r>
              <a:rPr lang="en-US" dirty="0" smtClean="0"/>
              <a:t>Power is a good true-positive rate, but </a:t>
            </a:r>
            <a:r>
              <a:rPr lang="en-US" dirty="0"/>
              <a:t>it is very </a:t>
            </a:r>
            <a:r>
              <a:rPr lang="en-US" dirty="0" smtClean="0"/>
              <a:t>hard to </a:t>
            </a:r>
            <a:r>
              <a:rPr lang="en-US" dirty="0"/>
              <a:t>calculate accurately </a:t>
            </a:r>
          </a:p>
          <a:p>
            <a:pPr marL="457200" lvl="1" indent="0">
              <a:buNone/>
            </a:pPr>
            <a:r>
              <a:rPr lang="en-US" dirty="0" smtClean="0"/>
              <a:t>good </a:t>
            </a:r>
            <a:r>
              <a:rPr lang="en-US" dirty="0"/>
              <a:t>estimates of true effect size and </a:t>
            </a:r>
            <a:r>
              <a:rPr lang="en-US" dirty="0" smtClean="0"/>
              <a:t>variation are </a:t>
            </a:r>
            <a:r>
              <a:rPr lang="en-US" dirty="0"/>
              <a:t>surprisingly hard to get</a:t>
            </a:r>
          </a:p>
          <a:p>
            <a:r>
              <a:rPr lang="en-US" dirty="0"/>
              <a:t>Lots of power calculations in the literature are </a:t>
            </a:r>
            <a:r>
              <a:rPr lang="en-US" dirty="0" smtClean="0"/>
              <a:t>badly </a:t>
            </a:r>
            <a:r>
              <a:rPr lang="en-US" dirty="0"/>
              <a:t>done</a:t>
            </a:r>
          </a:p>
          <a:p>
            <a:pPr lvl="1"/>
            <a:r>
              <a:rPr lang="en-US" dirty="0" smtClean="0"/>
              <a:t>most </a:t>
            </a:r>
            <a:r>
              <a:rPr lang="en-US" dirty="0"/>
              <a:t>mouse studies are severely under-powered</a:t>
            </a:r>
          </a:p>
          <a:p>
            <a:endParaRPr lang="en-US" dirty="0" smtClean="0"/>
          </a:p>
        </p:txBody>
      </p:sp>
    </p:spTree>
    <p:extLst>
      <p:ext uri="{BB962C8B-B14F-4D97-AF65-F5344CB8AC3E}">
        <p14:creationId xmlns:p14="http://schemas.microsoft.com/office/powerpoint/2010/main" val="668810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6"/>
            <a:ext cx="9144000" cy="1325563"/>
          </a:xfrm>
        </p:spPr>
        <p:txBody>
          <a:bodyPr/>
          <a:lstStyle/>
          <a:p>
            <a:pPr algn="ctr"/>
            <a:r>
              <a:rPr lang="en-US" dirty="0" smtClean="0"/>
              <a:t>Developments since </a:t>
            </a:r>
            <a:r>
              <a:rPr lang="en-US" dirty="0" smtClean="0"/>
              <a:t>1995: </a:t>
            </a:r>
            <a:r>
              <a:rPr lang="en-US" dirty="0" smtClean="0"/>
              <a:t>specificity</a:t>
            </a:r>
            <a:endParaRPr lang="en-US" dirty="0"/>
          </a:p>
        </p:txBody>
      </p:sp>
      <p:sp>
        <p:nvSpPr>
          <p:cNvPr id="3" name="Content Placeholder 2"/>
          <p:cNvSpPr>
            <a:spLocks noGrp="1"/>
          </p:cNvSpPr>
          <p:nvPr>
            <p:ph idx="1"/>
          </p:nvPr>
        </p:nvSpPr>
        <p:spPr>
          <a:xfrm>
            <a:off x="0" y="1606062"/>
            <a:ext cx="9144000" cy="5005753"/>
          </a:xfrm>
        </p:spPr>
        <p:txBody>
          <a:bodyPr/>
          <a:lstStyle/>
          <a:p>
            <a:r>
              <a:rPr lang="en-US" dirty="0" smtClean="0"/>
              <a:t>Specificity by itself is rather useless, because it ignores the frequency of true non-null </a:t>
            </a:r>
            <a:r>
              <a:rPr lang="en-US" dirty="0" smtClean="0"/>
              <a:t>effects, but </a:t>
            </a:r>
            <a:r>
              <a:rPr lang="en-US" dirty="0" smtClean="0"/>
              <a:t>it can be developed further into </a:t>
            </a:r>
            <a:r>
              <a:rPr lang="en-US" b="1" dirty="0" smtClean="0"/>
              <a:t>False </a:t>
            </a:r>
            <a:r>
              <a:rPr lang="en-US" b="1" dirty="0"/>
              <a:t>D</a:t>
            </a:r>
            <a:r>
              <a:rPr lang="en-US" b="1" dirty="0" smtClean="0"/>
              <a:t>iscovery Rate</a:t>
            </a:r>
          </a:p>
          <a:p>
            <a:r>
              <a:rPr lang="en-US" b="1" dirty="0" smtClean="0"/>
              <a:t>FDR</a:t>
            </a:r>
            <a:r>
              <a:rPr lang="en-US" dirty="0" smtClean="0"/>
              <a:t> = false “significant” discoveries / all “significant” discoveries</a:t>
            </a:r>
          </a:p>
          <a:p>
            <a:r>
              <a:rPr lang="en-US" dirty="0" smtClean="0"/>
              <a:t>With FDR there come two extras: π</a:t>
            </a:r>
            <a:r>
              <a:rPr lang="en-US" baseline="-25000" dirty="0" smtClean="0"/>
              <a:t>0</a:t>
            </a:r>
            <a:r>
              <a:rPr lang="en-US" dirty="0" smtClean="0"/>
              <a:t> – the frequency of true null effects, and q value</a:t>
            </a:r>
          </a:p>
          <a:p>
            <a:pPr lvl="1"/>
            <a:r>
              <a:rPr lang="en-US" dirty="0" smtClean="0"/>
              <a:t>q value – the probability that your effect is true null, given the data</a:t>
            </a:r>
            <a:endParaRPr lang="en-US" dirty="0"/>
          </a:p>
        </p:txBody>
      </p:sp>
    </p:spTree>
    <p:extLst>
      <p:ext uri="{BB962C8B-B14F-4D97-AF65-F5344CB8AC3E}">
        <p14:creationId xmlns:p14="http://schemas.microsoft.com/office/powerpoint/2010/main" val="1075313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0500"/>
            <a:ext cx="9144000" cy="6469298"/>
          </a:xfrm>
          <a:prstGeom prst="rect">
            <a:avLst/>
          </a:prstGeom>
        </p:spPr>
      </p:pic>
      <p:sp>
        <p:nvSpPr>
          <p:cNvPr id="5" name="TextBox 4"/>
          <p:cNvSpPr txBox="1"/>
          <p:nvPr/>
        </p:nvSpPr>
        <p:spPr>
          <a:xfrm>
            <a:off x="2532185" y="14654"/>
            <a:ext cx="6611815" cy="3693319"/>
          </a:xfrm>
          <a:prstGeom prst="rect">
            <a:avLst/>
          </a:prstGeom>
          <a:noFill/>
        </p:spPr>
        <p:txBody>
          <a:bodyPr wrap="square" rtlCol="0">
            <a:spAutoFit/>
          </a:bodyPr>
          <a:lstStyle/>
          <a:p>
            <a:r>
              <a:rPr lang="en-US" b="1" dirty="0" smtClean="0"/>
              <a:t>A simulated P curve</a:t>
            </a:r>
          </a:p>
          <a:p>
            <a:r>
              <a:rPr lang="en-US" dirty="0" smtClean="0"/>
              <a:t>Histogram of 18 000 p values calculated from true null effects (red)</a:t>
            </a:r>
          </a:p>
          <a:p>
            <a:r>
              <a:rPr lang="en-US" dirty="0" smtClean="0"/>
              <a:t>and 2 000 p values from non-null effect (blue)</a:t>
            </a:r>
          </a:p>
          <a:p>
            <a:r>
              <a:rPr lang="en-US" dirty="0" smtClean="0"/>
              <a:t>Power = 0.6 </a:t>
            </a:r>
          </a:p>
          <a:p>
            <a:r>
              <a:rPr lang="en-US" dirty="0" smtClean="0"/>
              <a:t>⍺ = 0.05</a:t>
            </a:r>
          </a:p>
          <a:p>
            <a:endParaRPr lang="et-EE" dirty="0" smtClean="0"/>
          </a:p>
          <a:p>
            <a:r>
              <a:rPr lang="el-GR" dirty="0" smtClean="0"/>
              <a:t>π</a:t>
            </a:r>
            <a:r>
              <a:rPr lang="el-GR" baseline="-25000" dirty="0" smtClean="0"/>
              <a:t>0</a:t>
            </a:r>
            <a:r>
              <a:rPr lang="en-US" baseline="-25000" dirty="0" smtClean="0"/>
              <a:t> </a:t>
            </a:r>
            <a:r>
              <a:rPr lang="en-US" dirty="0" smtClean="0"/>
              <a:t> </a:t>
            </a:r>
            <a:r>
              <a:rPr lang="en-US" dirty="0" smtClean="0"/>
              <a:t>= (C + D) / (A + B + C + D)</a:t>
            </a:r>
          </a:p>
          <a:p>
            <a:endParaRPr lang="en-US" dirty="0"/>
          </a:p>
          <a:p>
            <a:r>
              <a:rPr lang="en-US" b="1" dirty="0" smtClean="0"/>
              <a:t>FDR = A / (A + C)</a:t>
            </a:r>
          </a:p>
          <a:p>
            <a:endParaRPr lang="en-US" dirty="0"/>
          </a:p>
          <a:p>
            <a:r>
              <a:rPr lang="en-US" dirty="0" smtClean="0"/>
              <a:t>1 – Specificity = C / (C + D)</a:t>
            </a:r>
          </a:p>
          <a:p>
            <a:endParaRPr lang="en-US" dirty="0"/>
          </a:p>
          <a:p>
            <a:r>
              <a:rPr lang="en-US" dirty="0" smtClean="0"/>
              <a:t>Power = A / (A + B)</a:t>
            </a:r>
          </a:p>
        </p:txBody>
      </p:sp>
    </p:spTree>
    <p:extLst>
      <p:ext uri="{BB962C8B-B14F-4D97-AF65-F5344CB8AC3E}">
        <p14:creationId xmlns:p14="http://schemas.microsoft.com/office/powerpoint/2010/main" val="12745418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28650" y="0"/>
            <a:ext cx="7886700" cy="1325563"/>
          </a:xfrm>
        </p:spPr>
        <p:txBody>
          <a:bodyPr>
            <a:normAutofit/>
          </a:bodyPr>
          <a:lstStyle/>
          <a:p>
            <a:r>
              <a:rPr lang="en-US" dirty="0" smtClean="0"/>
              <a:t>Why to measure failure?</a:t>
            </a:r>
            <a:endParaRPr lang="en-US" dirty="0"/>
          </a:p>
        </p:txBody>
      </p:sp>
      <p:pic>
        <p:nvPicPr>
          <p:cNvPr id="4" name="Picture 3"/>
          <p:cNvPicPr>
            <a:picLocks noChangeAspect="1"/>
          </p:cNvPicPr>
          <p:nvPr/>
        </p:nvPicPr>
        <p:blipFill>
          <a:blip r:embed="rId3"/>
          <a:stretch>
            <a:fillRect/>
          </a:stretch>
        </p:blipFill>
        <p:spPr>
          <a:xfrm>
            <a:off x="519545" y="2307058"/>
            <a:ext cx="7232073" cy="3784785"/>
          </a:xfrm>
          <a:prstGeom prst="rect">
            <a:avLst/>
          </a:prstGeom>
        </p:spPr>
      </p:pic>
      <p:sp>
        <p:nvSpPr>
          <p:cNvPr id="6" name="Rectangle 5"/>
          <p:cNvSpPr/>
          <p:nvPr/>
        </p:nvSpPr>
        <p:spPr>
          <a:xfrm>
            <a:off x="2452255" y="6363978"/>
            <a:ext cx="6691745" cy="369332"/>
          </a:xfrm>
          <a:prstGeom prst="rect">
            <a:avLst/>
          </a:prstGeom>
        </p:spPr>
        <p:txBody>
          <a:bodyPr wrap="square">
            <a:spAutoFit/>
          </a:bodyPr>
          <a:lstStyle/>
          <a:p>
            <a:r>
              <a:rPr lang="en-US" smtClean="0">
                <a:effectLst/>
                <a:latin typeface="AdvOT82c4f4c4" charset="0"/>
              </a:rPr>
              <a:t>PLOS Biology | DOI:10.1371/journal.pbio.1002165 June 9, 2015 </a:t>
            </a:r>
            <a:endParaRPr lang="en-US"/>
          </a:p>
        </p:txBody>
      </p:sp>
      <p:sp>
        <p:nvSpPr>
          <p:cNvPr id="7" name="Rectangle 6"/>
          <p:cNvSpPr/>
          <p:nvPr/>
        </p:nvSpPr>
        <p:spPr>
          <a:xfrm>
            <a:off x="4032738" y="1383728"/>
            <a:ext cx="4572000" cy="923330"/>
          </a:xfrm>
          <a:prstGeom prst="rect">
            <a:avLst/>
          </a:prstGeom>
        </p:spPr>
        <p:txBody>
          <a:bodyPr>
            <a:spAutoFit/>
          </a:bodyPr>
          <a:lstStyle/>
          <a:p>
            <a:r>
              <a:rPr lang="en-US" dirty="0" smtClean="0"/>
              <a:t>using a </a:t>
            </a:r>
            <a:r>
              <a:rPr lang="en-US" b="1" dirty="0" smtClean="0"/>
              <a:t>conservative</a:t>
            </a:r>
            <a:r>
              <a:rPr lang="en-US" dirty="0" smtClean="0"/>
              <a:t> irreproducibility rate of </a:t>
            </a:r>
            <a:r>
              <a:rPr lang="en-US" b="1" dirty="0" smtClean="0"/>
              <a:t>50%</a:t>
            </a:r>
            <a:r>
              <a:rPr lang="en-US" dirty="0" smtClean="0"/>
              <a:t> means that USD 28B/year is spent on research that cannot be replicated </a:t>
            </a:r>
            <a:endParaRPr lang="en-US" dirty="0"/>
          </a:p>
        </p:txBody>
      </p:sp>
      <p:sp>
        <p:nvSpPr>
          <p:cNvPr id="8" name="Rectangle 7"/>
          <p:cNvSpPr/>
          <p:nvPr/>
        </p:nvSpPr>
        <p:spPr>
          <a:xfrm>
            <a:off x="3943350" y="2475907"/>
            <a:ext cx="4572000" cy="923330"/>
          </a:xfrm>
          <a:prstGeom prst="rect">
            <a:avLst/>
          </a:prstGeom>
        </p:spPr>
        <p:txBody>
          <a:bodyPr>
            <a:spAutoFit/>
          </a:bodyPr>
          <a:lstStyle/>
          <a:p>
            <a:pPr>
              <a:defRPr/>
            </a:pPr>
            <a:r>
              <a:rPr lang="en-US" dirty="0"/>
              <a:t>NIH </a:t>
            </a:r>
            <a:r>
              <a:rPr lang="en-US" dirty="0" smtClean="0"/>
              <a:t>funds USD 3.7B </a:t>
            </a:r>
            <a:r>
              <a:rPr lang="en-US" dirty="0"/>
              <a:t>annually on research using cell lines. A</a:t>
            </a:r>
            <a:r>
              <a:rPr lang="en-US" dirty="0" smtClean="0"/>
              <a:t> </a:t>
            </a:r>
            <a:r>
              <a:rPr lang="en-US" dirty="0"/>
              <a:t>quarter of these </a:t>
            </a:r>
            <a:r>
              <a:rPr lang="en-US" dirty="0" smtClean="0"/>
              <a:t>projects use </a:t>
            </a:r>
            <a:r>
              <a:rPr lang="en-US" dirty="0"/>
              <a:t>misidentified or contaminated cell </a:t>
            </a:r>
            <a:r>
              <a:rPr lang="en-US" dirty="0" smtClean="0"/>
              <a:t>lines. </a:t>
            </a:r>
            <a:endParaRPr lang="en-US" dirty="0"/>
          </a:p>
        </p:txBody>
      </p:sp>
    </p:spTree>
    <p:extLst>
      <p:ext uri="{BB962C8B-B14F-4D97-AF65-F5344CB8AC3E}">
        <p14:creationId xmlns:p14="http://schemas.microsoft.com/office/powerpoint/2010/main" val="45170194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if </a:t>
            </a:r>
            <a:r>
              <a:rPr lang="el-GR" dirty="0" smtClean="0"/>
              <a:t>π</a:t>
            </a:r>
            <a:r>
              <a:rPr lang="el-GR" baseline="-25000" dirty="0" smtClean="0"/>
              <a:t>0</a:t>
            </a:r>
            <a:r>
              <a:rPr lang="en-US" dirty="0" smtClean="0"/>
              <a:t> is low?</a:t>
            </a:r>
            <a:endParaRPr lang="en-US" dirty="0"/>
          </a:p>
        </p:txBody>
      </p:sp>
      <p:sp>
        <p:nvSpPr>
          <p:cNvPr id="3" name="Content Placeholder 2"/>
          <p:cNvSpPr>
            <a:spLocks noGrp="1"/>
          </p:cNvSpPr>
          <p:nvPr>
            <p:ph idx="1"/>
          </p:nvPr>
        </p:nvSpPr>
        <p:spPr>
          <a:xfrm>
            <a:off x="408109" y="1884240"/>
            <a:ext cx="8327781" cy="4351338"/>
          </a:xfrm>
        </p:spPr>
        <p:txBody>
          <a:bodyPr/>
          <a:lstStyle/>
          <a:p>
            <a:r>
              <a:rPr lang="et-EE" dirty="0" err="1" smtClean="0"/>
              <a:t>This</a:t>
            </a:r>
            <a:r>
              <a:rPr lang="et-EE" dirty="0" smtClean="0"/>
              <a:t> </a:t>
            </a:r>
            <a:r>
              <a:rPr lang="et-EE" dirty="0" err="1" smtClean="0"/>
              <a:t>means</a:t>
            </a:r>
            <a:r>
              <a:rPr lang="et-EE" dirty="0" smtClean="0"/>
              <a:t> </a:t>
            </a:r>
            <a:r>
              <a:rPr lang="et-EE" dirty="0" err="1" smtClean="0"/>
              <a:t>that</a:t>
            </a:r>
            <a:r>
              <a:rPr lang="et-EE" dirty="0" smtClean="0"/>
              <a:t> </a:t>
            </a:r>
            <a:r>
              <a:rPr lang="et-EE" dirty="0" err="1" smtClean="0"/>
              <a:t>most</a:t>
            </a:r>
            <a:r>
              <a:rPr lang="et-EE" dirty="0" smtClean="0"/>
              <a:t> </a:t>
            </a:r>
            <a:r>
              <a:rPr lang="et-EE" dirty="0" err="1"/>
              <a:t>tests</a:t>
            </a:r>
            <a:r>
              <a:rPr lang="et-EE" dirty="0"/>
              <a:t> </a:t>
            </a:r>
            <a:r>
              <a:rPr lang="et-EE" dirty="0" err="1"/>
              <a:t>measure</a:t>
            </a:r>
            <a:r>
              <a:rPr lang="et-EE" dirty="0"/>
              <a:t> </a:t>
            </a:r>
            <a:r>
              <a:rPr lang="et-EE" dirty="0" err="1"/>
              <a:t>true</a:t>
            </a:r>
            <a:r>
              <a:rPr lang="et-EE" dirty="0"/>
              <a:t> </a:t>
            </a:r>
            <a:r>
              <a:rPr lang="et-EE" dirty="0" err="1" smtClean="0"/>
              <a:t>effects</a:t>
            </a:r>
            <a:r>
              <a:rPr lang="et-EE" dirty="0" smtClean="0"/>
              <a:t>, </a:t>
            </a:r>
            <a:r>
              <a:rPr lang="et-EE" dirty="0" err="1" smtClean="0"/>
              <a:t>which</a:t>
            </a:r>
            <a:r>
              <a:rPr lang="et-EE" dirty="0" smtClean="0"/>
              <a:t> </a:t>
            </a:r>
            <a:r>
              <a:rPr lang="et-EE" dirty="0" err="1" smtClean="0"/>
              <a:t>is</a:t>
            </a:r>
            <a:r>
              <a:rPr lang="et-EE" dirty="0" smtClean="0"/>
              <a:t> </a:t>
            </a:r>
            <a:r>
              <a:rPr lang="et-EE" dirty="0" err="1"/>
              <a:t>incompatible</a:t>
            </a:r>
            <a:r>
              <a:rPr lang="et-EE" dirty="0"/>
              <a:t> </a:t>
            </a:r>
            <a:r>
              <a:rPr lang="et-EE" dirty="0" err="1"/>
              <a:t>with</a:t>
            </a:r>
            <a:r>
              <a:rPr lang="et-EE" dirty="0"/>
              <a:t> </a:t>
            </a:r>
            <a:r>
              <a:rPr lang="et-EE" dirty="0" err="1"/>
              <a:t>most</a:t>
            </a:r>
            <a:r>
              <a:rPr lang="et-EE" dirty="0"/>
              <a:t> </a:t>
            </a:r>
            <a:r>
              <a:rPr lang="et-EE" dirty="0" err="1"/>
              <a:t>experimental</a:t>
            </a:r>
            <a:r>
              <a:rPr lang="et-EE" dirty="0"/>
              <a:t> </a:t>
            </a:r>
            <a:r>
              <a:rPr lang="et-EE" dirty="0" err="1"/>
              <a:t>designs</a:t>
            </a:r>
            <a:r>
              <a:rPr lang="et-EE" dirty="0"/>
              <a:t>, </a:t>
            </a:r>
            <a:r>
              <a:rPr lang="en-US" dirty="0" smtClean="0"/>
              <a:t>and</a:t>
            </a:r>
            <a:r>
              <a:rPr lang="et-EE" dirty="0" smtClean="0"/>
              <a:t> </a:t>
            </a:r>
            <a:r>
              <a:rPr lang="et-EE" dirty="0" err="1" smtClean="0"/>
              <a:t>arguably</a:t>
            </a:r>
            <a:r>
              <a:rPr lang="et-EE" dirty="0" smtClean="0"/>
              <a:t> </a:t>
            </a:r>
            <a:r>
              <a:rPr lang="et-EE" dirty="0" err="1"/>
              <a:t>with</a:t>
            </a:r>
            <a:r>
              <a:rPr lang="et-EE" dirty="0"/>
              <a:t> </a:t>
            </a:r>
            <a:r>
              <a:rPr lang="et-EE" dirty="0" err="1"/>
              <a:t>most</a:t>
            </a:r>
            <a:r>
              <a:rPr lang="et-EE" dirty="0"/>
              <a:t> </a:t>
            </a:r>
            <a:r>
              <a:rPr lang="et-EE" dirty="0" err="1"/>
              <a:t>scientific</a:t>
            </a:r>
            <a:r>
              <a:rPr lang="et-EE" dirty="0"/>
              <a:t> </a:t>
            </a:r>
            <a:r>
              <a:rPr lang="et-EE" dirty="0" err="1"/>
              <a:t>expectations</a:t>
            </a:r>
            <a:r>
              <a:rPr lang="et-EE" dirty="0"/>
              <a:t> </a:t>
            </a:r>
            <a:r>
              <a:rPr lang="et-EE" dirty="0" err="1"/>
              <a:t>as</a:t>
            </a:r>
            <a:r>
              <a:rPr lang="et-EE" dirty="0"/>
              <a:t> </a:t>
            </a:r>
            <a:r>
              <a:rPr lang="et-EE" dirty="0" err="1"/>
              <a:t>well</a:t>
            </a:r>
            <a:endParaRPr lang="en-US" dirty="0"/>
          </a:p>
        </p:txBody>
      </p:sp>
    </p:spTree>
    <p:extLst>
      <p:ext uri="{BB962C8B-B14F-4D97-AF65-F5344CB8AC3E}">
        <p14:creationId xmlns:p14="http://schemas.microsoft.com/office/powerpoint/2010/main" val="121353918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468117" y="0"/>
            <a:ext cx="8207766" cy="6858000"/>
          </a:xfrm>
          <a:prstGeom prst="rect">
            <a:avLst/>
          </a:prstGeom>
        </p:spPr>
      </p:pic>
    </p:spTree>
    <p:extLst>
      <p:ext uri="{BB962C8B-B14F-4D97-AF65-F5344CB8AC3E}">
        <p14:creationId xmlns:p14="http://schemas.microsoft.com/office/powerpoint/2010/main" val="65894131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7973" y="224449"/>
            <a:ext cx="7886700" cy="1325563"/>
          </a:xfrm>
        </p:spPr>
        <p:txBody>
          <a:bodyPr/>
          <a:lstStyle/>
          <a:p>
            <a:r>
              <a:rPr lang="en-US" dirty="0" smtClean="0"/>
              <a:t>What if </a:t>
            </a:r>
            <a:r>
              <a:rPr lang="el-GR" dirty="0"/>
              <a:t>π</a:t>
            </a:r>
            <a:r>
              <a:rPr lang="el-GR" baseline="-25000" dirty="0"/>
              <a:t>0</a:t>
            </a:r>
            <a:r>
              <a:rPr lang="et-EE" baseline="-25000" dirty="0"/>
              <a:t> </a:t>
            </a:r>
            <a:r>
              <a:rPr lang="et-EE" dirty="0"/>
              <a:t>= 1 </a:t>
            </a:r>
            <a:endParaRPr lang="en-US" dirty="0"/>
          </a:p>
        </p:txBody>
      </p:sp>
      <p:sp>
        <p:nvSpPr>
          <p:cNvPr id="3" name="Content Placeholder 2"/>
          <p:cNvSpPr>
            <a:spLocks noGrp="1"/>
          </p:cNvSpPr>
          <p:nvPr>
            <p:ph idx="1"/>
          </p:nvPr>
        </p:nvSpPr>
        <p:spPr/>
        <p:txBody>
          <a:bodyPr/>
          <a:lstStyle/>
          <a:p>
            <a:r>
              <a:rPr lang="et-EE" dirty="0" err="1" smtClean="0"/>
              <a:t>Then</a:t>
            </a:r>
            <a:r>
              <a:rPr lang="et-EE" dirty="0" smtClean="0"/>
              <a:t> no </a:t>
            </a:r>
            <a:r>
              <a:rPr lang="et-EE" dirty="0" err="1" smtClean="0"/>
              <a:t>true</a:t>
            </a:r>
            <a:r>
              <a:rPr lang="et-EE" dirty="0" smtClean="0"/>
              <a:t> </a:t>
            </a:r>
            <a:r>
              <a:rPr lang="et-EE" dirty="0" err="1" smtClean="0"/>
              <a:t>effects</a:t>
            </a:r>
            <a:r>
              <a:rPr lang="et-EE" dirty="0" smtClean="0"/>
              <a:t> </a:t>
            </a:r>
            <a:r>
              <a:rPr lang="et-EE" dirty="0" err="1" smtClean="0"/>
              <a:t>can</a:t>
            </a:r>
            <a:r>
              <a:rPr lang="et-EE" dirty="0" smtClean="0"/>
              <a:t> </a:t>
            </a:r>
            <a:r>
              <a:rPr lang="et-EE" dirty="0" err="1" smtClean="0"/>
              <a:t>be</a:t>
            </a:r>
            <a:r>
              <a:rPr lang="et-EE" dirty="0" smtClean="0"/>
              <a:t> </a:t>
            </a:r>
            <a:r>
              <a:rPr lang="et-EE" dirty="0" err="1" smtClean="0"/>
              <a:t>discerned</a:t>
            </a:r>
            <a:r>
              <a:rPr lang="et-EE" dirty="0" smtClean="0"/>
              <a:t> </a:t>
            </a:r>
            <a:r>
              <a:rPr lang="et-EE" dirty="0" err="1" smtClean="0"/>
              <a:t>from</a:t>
            </a:r>
            <a:r>
              <a:rPr lang="et-EE" dirty="0" smtClean="0"/>
              <a:t> a </a:t>
            </a:r>
            <a:r>
              <a:rPr lang="et-EE" dirty="0" err="1" smtClean="0"/>
              <a:t>sample</a:t>
            </a:r>
            <a:r>
              <a:rPr lang="et-EE" dirty="0" smtClean="0"/>
              <a:t> of </a:t>
            </a:r>
            <a:r>
              <a:rPr lang="et-EE" dirty="0" err="1" smtClean="0"/>
              <a:t>this</a:t>
            </a:r>
            <a:r>
              <a:rPr lang="et-EE" dirty="0" smtClean="0"/>
              <a:t> </a:t>
            </a:r>
            <a:r>
              <a:rPr lang="et-EE" dirty="0" err="1" smtClean="0"/>
              <a:t>size</a:t>
            </a:r>
            <a:r>
              <a:rPr lang="et-EE" dirty="0" smtClean="0"/>
              <a:t>. </a:t>
            </a:r>
          </a:p>
          <a:p>
            <a:r>
              <a:rPr lang="et-EE" dirty="0" err="1" smtClean="0"/>
              <a:t>If</a:t>
            </a:r>
            <a:r>
              <a:rPr lang="et-EE" dirty="0" smtClean="0"/>
              <a:t> </a:t>
            </a:r>
            <a:r>
              <a:rPr lang="et-EE" dirty="0" err="1" smtClean="0"/>
              <a:t>the</a:t>
            </a:r>
            <a:r>
              <a:rPr lang="et-EE" dirty="0" smtClean="0"/>
              <a:t> </a:t>
            </a:r>
            <a:r>
              <a:rPr lang="et-EE" dirty="0" err="1" smtClean="0"/>
              <a:t>authors</a:t>
            </a:r>
            <a:r>
              <a:rPr lang="et-EE" dirty="0" smtClean="0"/>
              <a:t> </a:t>
            </a:r>
            <a:r>
              <a:rPr lang="et-EE" dirty="0" err="1" smtClean="0"/>
              <a:t>nevertheless</a:t>
            </a:r>
            <a:r>
              <a:rPr lang="et-EE" dirty="0" smtClean="0"/>
              <a:t> </a:t>
            </a:r>
            <a:r>
              <a:rPr lang="et-EE" dirty="0" err="1" smtClean="0"/>
              <a:t>describe</a:t>
            </a:r>
            <a:r>
              <a:rPr lang="et-EE" dirty="0" smtClean="0"/>
              <a:t> </a:t>
            </a:r>
            <a:r>
              <a:rPr lang="et-EE" dirty="0" err="1" smtClean="0"/>
              <a:t>them</a:t>
            </a:r>
            <a:r>
              <a:rPr lang="et-EE" dirty="0" smtClean="0"/>
              <a:t>, </a:t>
            </a:r>
            <a:r>
              <a:rPr lang="et-EE" dirty="0" err="1" smtClean="0"/>
              <a:t>their</a:t>
            </a:r>
            <a:r>
              <a:rPr lang="et-EE" dirty="0" smtClean="0"/>
              <a:t> </a:t>
            </a:r>
            <a:r>
              <a:rPr lang="et-EE" dirty="0" err="1" smtClean="0"/>
              <a:t>statistical</a:t>
            </a:r>
            <a:r>
              <a:rPr lang="et-EE" dirty="0" smtClean="0"/>
              <a:t> </a:t>
            </a:r>
            <a:r>
              <a:rPr lang="et-EE" dirty="0" err="1" smtClean="0"/>
              <a:t>work</a:t>
            </a:r>
            <a:r>
              <a:rPr lang="et-EE" dirty="0" smtClean="0"/>
              <a:t> </a:t>
            </a:r>
            <a:r>
              <a:rPr lang="et-EE" dirty="0" err="1" smtClean="0"/>
              <a:t>is</a:t>
            </a:r>
            <a:r>
              <a:rPr lang="et-EE" dirty="0" smtClean="0"/>
              <a:t> </a:t>
            </a:r>
            <a:r>
              <a:rPr lang="et-EE" dirty="0" err="1" smtClean="0"/>
              <a:t>gone</a:t>
            </a:r>
            <a:r>
              <a:rPr lang="et-EE" dirty="0" smtClean="0"/>
              <a:t> </a:t>
            </a:r>
            <a:r>
              <a:rPr lang="et-EE" dirty="0" err="1" smtClean="0"/>
              <a:t>wrong</a:t>
            </a:r>
            <a:r>
              <a:rPr lang="et-EE" dirty="0" smtClean="0"/>
              <a:t>.</a:t>
            </a:r>
          </a:p>
        </p:txBody>
      </p:sp>
    </p:spTree>
    <p:extLst>
      <p:ext uri="{BB962C8B-B14F-4D97-AF65-F5344CB8AC3E}">
        <p14:creationId xmlns:p14="http://schemas.microsoft.com/office/powerpoint/2010/main" val="180091614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if there are s</a:t>
            </a:r>
            <a:r>
              <a:rPr lang="et-EE" dirty="0" err="1" smtClean="0"/>
              <a:t>trange</a:t>
            </a:r>
            <a:r>
              <a:rPr lang="et-EE" dirty="0" smtClean="0"/>
              <a:t> </a:t>
            </a:r>
            <a:r>
              <a:rPr lang="et-EE" dirty="0" err="1"/>
              <a:t>shapes</a:t>
            </a:r>
            <a:r>
              <a:rPr lang="et-EE" dirty="0"/>
              <a:t> in </a:t>
            </a:r>
            <a:r>
              <a:rPr lang="et-EE" dirty="0" err="1"/>
              <a:t>the</a:t>
            </a:r>
            <a:r>
              <a:rPr lang="et-EE" dirty="0"/>
              <a:t> </a:t>
            </a:r>
            <a:r>
              <a:rPr lang="et-EE" dirty="0" err="1"/>
              <a:t>true</a:t>
            </a:r>
            <a:r>
              <a:rPr lang="et-EE" dirty="0"/>
              <a:t>-null part of </a:t>
            </a:r>
            <a:r>
              <a:rPr lang="et-EE" dirty="0" err="1"/>
              <a:t>the</a:t>
            </a:r>
            <a:r>
              <a:rPr lang="et-EE" dirty="0"/>
              <a:t> </a:t>
            </a:r>
            <a:r>
              <a:rPr lang="et-EE" dirty="0" err="1"/>
              <a:t>histogram</a:t>
            </a:r>
            <a:endParaRPr lang="en-US" dirty="0"/>
          </a:p>
        </p:txBody>
      </p:sp>
      <p:sp>
        <p:nvSpPr>
          <p:cNvPr id="3" name="Content Placeholder 2"/>
          <p:cNvSpPr>
            <a:spLocks noGrp="1"/>
          </p:cNvSpPr>
          <p:nvPr>
            <p:ph idx="1"/>
          </p:nvPr>
        </p:nvSpPr>
        <p:spPr/>
        <p:txBody>
          <a:bodyPr/>
          <a:lstStyle/>
          <a:p>
            <a:r>
              <a:rPr lang="et-EE" dirty="0" smtClean="0"/>
              <a:t>p </a:t>
            </a:r>
            <a:r>
              <a:rPr lang="et-EE" dirty="0" err="1"/>
              <a:t>values</a:t>
            </a:r>
            <a:r>
              <a:rPr lang="et-EE" dirty="0"/>
              <a:t> </a:t>
            </a:r>
            <a:r>
              <a:rPr lang="et-EE" dirty="0" err="1" smtClean="0"/>
              <a:t>were</a:t>
            </a:r>
            <a:r>
              <a:rPr lang="et-EE" dirty="0" smtClean="0"/>
              <a:t> </a:t>
            </a:r>
            <a:r>
              <a:rPr lang="et-EE" dirty="0" err="1" smtClean="0"/>
              <a:t>calculated</a:t>
            </a:r>
            <a:r>
              <a:rPr lang="et-EE" dirty="0" smtClean="0"/>
              <a:t> </a:t>
            </a:r>
            <a:r>
              <a:rPr lang="et-EE" dirty="0" err="1"/>
              <a:t>wrong</a:t>
            </a:r>
            <a:r>
              <a:rPr lang="et-EE" dirty="0"/>
              <a:t>, </a:t>
            </a:r>
            <a:r>
              <a:rPr lang="et-EE" dirty="0" err="1"/>
              <a:t>any</a:t>
            </a:r>
            <a:r>
              <a:rPr lang="et-EE" dirty="0"/>
              <a:t> </a:t>
            </a:r>
            <a:r>
              <a:rPr lang="et-EE" dirty="0" err="1"/>
              <a:t>conclusions</a:t>
            </a:r>
            <a:r>
              <a:rPr lang="et-EE" dirty="0"/>
              <a:t> </a:t>
            </a:r>
            <a:r>
              <a:rPr lang="et-EE" dirty="0" smtClean="0"/>
              <a:t>are </a:t>
            </a:r>
            <a:r>
              <a:rPr lang="et-EE" dirty="0" err="1" smtClean="0"/>
              <a:t>unsupported</a:t>
            </a:r>
            <a:r>
              <a:rPr lang="et-EE" dirty="0" smtClean="0"/>
              <a:t> </a:t>
            </a:r>
            <a:endParaRPr lang="en-US" dirty="0"/>
          </a:p>
          <a:p>
            <a:endParaRPr lang="en-US" dirty="0"/>
          </a:p>
        </p:txBody>
      </p:sp>
    </p:spTree>
    <p:extLst>
      <p:ext uri="{BB962C8B-B14F-4D97-AF65-F5344CB8AC3E}">
        <p14:creationId xmlns:p14="http://schemas.microsoft.com/office/powerpoint/2010/main" val="163030647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Quality filter 1:</a:t>
            </a:r>
            <a:endParaRPr lang="en-US" dirty="0"/>
          </a:p>
        </p:txBody>
      </p:sp>
      <p:sp>
        <p:nvSpPr>
          <p:cNvPr id="3" name="Content Placeholder 2"/>
          <p:cNvSpPr>
            <a:spLocks noGrp="1"/>
          </p:cNvSpPr>
          <p:nvPr>
            <p:ph idx="1"/>
          </p:nvPr>
        </p:nvSpPr>
        <p:spPr/>
        <p:txBody>
          <a:bodyPr/>
          <a:lstStyle/>
          <a:p>
            <a:pPr marL="0" indent="0">
              <a:buNone/>
            </a:pPr>
            <a:r>
              <a:rPr lang="en-US" dirty="0" smtClean="0"/>
              <a:t>If P distribution is flat with one spike near 0</a:t>
            </a:r>
          </a:p>
          <a:p>
            <a:pPr marL="0" indent="0">
              <a:buNone/>
            </a:pPr>
            <a:r>
              <a:rPr lang="en-US" dirty="0"/>
              <a:t>a</a:t>
            </a:r>
            <a:r>
              <a:rPr lang="en-US" dirty="0" smtClean="0"/>
              <a:t>nd </a:t>
            </a:r>
            <a:r>
              <a:rPr lang="el-GR" dirty="0"/>
              <a:t>π</a:t>
            </a:r>
            <a:r>
              <a:rPr lang="el-GR" baseline="-25000" dirty="0"/>
              <a:t>0</a:t>
            </a:r>
            <a:r>
              <a:rPr lang="et-EE" baseline="-25000" dirty="0"/>
              <a:t> </a:t>
            </a:r>
            <a:r>
              <a:rPr lang="et-EE" baseline="-25000" dirty="0" smtClean="0"/>
              <a:t> </a:t>
            </a:r>
            <a:r>
              <a:rPr lang="et-EE" dirty="0" err="1" smtClean="0"/>
              <a:t>is</a:t>
            </a:r>
            <a:r>
              <a:rPr lang="et-EE" dirty="0" smtClean="0"/>
              <a:t> </a:t>
            </a:r>
            <a:r>
              <a:rPr lang="et-EE" dirty="0" err="1" smtClean="0"/>
              <a:t>between</a:t>
            </a:r>
            <a:r>
              <a:rPr lang="et-EE" smtClean="0"/>
              <a:t> 0.7 </a:t>
            </a:r>
            <a:r>
              <a:rPr lang="et-EE" dirty="0" smtClean="0"/>
              <a:t>and 0.99</a:t>
            </a:r>
          </a:p>
          <a:p>
            <a:endParaRPr lang="et-EE" dirty="0"/>
          </a:p>
          <a:p>
            <a:r>
              <a:rPr lang="et-EE" dirty="0" err="1" smtClean="0"/>
              <a:t>Then</a:t>
            </a:r>
            <a:r>
              <a:rPr lang="et-EE" dirty="0" smtClean="0"/>
              <a:t> </a:t>
            </a:r>
            <a:r>
              <a:rPr lang="et-EE" dirty="0" err="1" smtClean="0"/>
              <a:t>we</a:t>
            </a:r>
            <a:r>
              <a:rPr lang="et-EE" dirty="0" smtClean="0"/>
              <a:t> </a:t>
            </a:r>
            <a:r>
              <a:rPr lang="et-EE" dirty="0" err="1" smtClean="0"/>
              <a:t>should</a:t>
            </a:r>
            <a:r>
              <a:rPr lang="et-EE" dirty="0" smtClean="0"/>
              <a:t> </a:t>
            </a:r>
            <a:r>
              <a:rPr lang="et-EE" dirty="0" err="1" smtClean="0"/>
              <a:t>expect</a:t>
            </a:r>
            <a:r>
              <a:rPr lang="et-EE" dirty="0" smtClean="0"/>
              <a:t> a </a:t>
            </a:r>
            <a:r>
              <a:rPr lang="et-EE" dirty="0" err="1" smtClean="0"/>
              <a:t>specific</a:t>
            </a:r>
            <a:r>
              <a:rPr lang="et-EE" dirty="0" smtClean="0"/>
              <a:t> </a:t>
            </a:r>
            <a:r>
              <a:rPr lang="et-EE" dirty="0" err="1" smtClean="0"/>
              <a:t>gene</a:t>
            </a:r>
            <a:r>
              <a:rPr lang="et-EE" dirty="0" smtClean="0"/>
              <a:t> </a:t>
            </a:r>
            <a:r>
              <a:rPr lang="et-EE" dirty="0" err="1" smtClean="0"/>
              <a:t>expression</a:t>
            </a:r>
            <a:r>
              <a:rPr lang="et-EE" dirty="0" smtClean="0"/>
              <a:t> </a:t>
            </a:r>
            <a:r>
              <a:rPr lang="et-EE" dirty="0" err="1" smtClean="0"/>
              <a:t>response</a:t>
            </a:r>
            <a:r>
              <a:rPr lang="et-EE" dirty="0" smtClean="0"/>
              <a:t> </a:t>
            </a:r>
            <a:r>
              <a:rPr lang="et-EE" dirty="0" err="1" smtClean="0"/>
              <a:t>to</a:t>
            </a:r>
            <a:r>
              <a:rPr lang="et-EE" dirty="0" smtClean="0"/>
              <a:t> </a:t>
            </a:r>
            <a:r>
              <a:rPr lang="et-EE" dirty="0" err="1" smtClean="0"/>
              <a:t>the</a:t>
            </a:r>
            <a:r>
              <a:rPr lang="et-EE" dirty="0" smtClean="0"/>
              <a:t> </a:t>
            </a:r>
            <a:r>
              <a:rPr lang="et-EE" dirty="0" err="1" smtClean="0"/>
              <a:t>experimental</a:t>
            </a:r>
            <a:r>
              <a:rPr lang="et-EE" dirty="0" smtClean="0"/>
              <a:t> </a:t>
            </a:r>
            <a:r>
              <a:rPr lang="et-EE" dirty="0" err="1" smtClean="0"/>
              <a:t>treatment</a:t>
            </a:r>
            <a:r>
              <a:rPr lang="et-EE" dirty="0" smtClean="0"/>
              <a:t> AND </a:t>
            </a:r>
            <a:r>
              <a:rPr lang="et-EE" dirty="0" err="1" smtClean="0"/>
              <a:t>we</a:t>
            </a:r>
            <a:r>
              <a:rPr lang="et-EE" dirty="0" smtClean="0"/>
              <a:t> </a:t>
            </a:r>
            <a:r>
              <a:rPr lang="et-EE" dirty="0" err="1" smtClean="0"/>
              <a:t>expect</a:t>
            </a:r>
            <a:r>
              <a:rPr lang="et-EE" dirty="0" smtClean="0"/>
              <a:t> </a:t>
            </a:r>
            <a:r>
              <a:rPr lang="et-EE" dirty="0" err="1" smtClean="0"/>
              <a:t>to</a:t>
            </a:r>
            <a:r>
              <a:rPr lang="et-EE" dirty="0" smtClean="0"/>
              <a:t> </a:t>
            </a:r>
            <a:r>
              <a:rPr lang="et-EE" dirty="0" err="1" smtClean="0"/>
              <a:t>find</a:t>
            </a:r>
            <a:r>
              <a:rPr lang="et-EE" dirty="0" smtClean="0"/>
              <a:t> </a:t>
            </a:r>
            <a:r>
              <a:rPr lang="et-EE" dirty="0" err="1" smtClean="0"/>
              <a:t>some</a:t>
            </a:r>
            <a:r>
              <a:rPr lang="et-EE" dirty="0" smtClean="0"/>
              <a:t> </a:t>
            </a:r>
            <a:r>
              <a:rPr lang="et-EE" dirty="0" err="1" smtClean="0"/>
              <a:t>true-positive</a:t>
            </a:r>
            <a:r>
              <a:rPr lang="et-EE" dirty="0" smtClean="0"/>
              <a:t> </a:t>
            </a:r>
            <a:r>
              <a:rPr lang="et-EE" dirty="0" err="1" smtClean="0"/>
              <a:t>effects</a:t>
            </a:r>
            <a:r>
              <a:rPr lang="et-EE" dirty="0" smtClean="0"/>
              <a:t> </a:t>
            </a:r>
            <a:r>
              <a:rPr lang="et-EE" dirty="0" err="1" smtClean="0"/>
              <a:t>from</a:t>
            </a:r>
            <a:r>
              <a:rPr lang="et-EE" dirty="0" smtClean="0"/>
              <a:t> </a:t>
            </a:r>
            <a:r>
              <a:rPr lang="et-EE" dirty="0" err="1" smtClean="0"/>
              <a:t>the</a:t>
            </a:r>
            <a:r>
              <a:rPr lang="et-EE" dirty="0" smtClean="0"/>
              <a:t> </a:t>
            </a:r>
            <a:r>
              <a:rPr lang="et-EE" dirty="0" err="1" smtClean="0"/>
              <a:t>sample</a:t>
            </a:r>
            <a:r>
              <a:rPr lang="et-EE" dirty="0" smtClean="0"/>
              <a:t> </a:t>
            </a:r>
            <a:r>
              <a:rPr lang="et-EE" dirty="0" err="1" smtClean="0"/>
              <a:t>that</a:t>
            </a:r>
            <a:r>
              <a:rPr lang="et-EE" dirty="0" smtClean="0"/>
              <a:t> </a:t>
            </a:r>
            <a:r>
              <a:rPr lang="et-EE" dirty="0" err="1" smtClean="0"/>
              <a:t>was</a:t>
            </a:r>
            <a:r>
              <a:rPr lang="et-EE" dirty="0" smtClean="0"/>
              <a:t> </a:t>
            </a:r>
            <a:r>
              <a:rPr lang="et-EE" dirty="0" err="1" smtClean="0"/>
              <a:t>collected</a:t>
            </a:r>
            <a:endParaRPr lang="en-US" dirty="0"/>
          </a:p>
        </p:txBody>
      </p:sp>
    </p:spTree>
    <p:extLst>
      <p:ext uri="{BB962C8B-B14F-4D97-AF65-F5344CB8AC3E}">
        <p14:creationId xmlns:p14="http://schemas.microsoft.com/office/powerpoint/2010/main" val="105485838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3754" y="365126"/>
            <a:ext cx="8358554" cy="1325563"/>
          </a:xfrm>
        </p:spPr>
        <p:txBody>
          <a:bodyPr/>
          <a:lstStyle/>
          <a:p>
            <a:r>
              <a:rPr lang="en-US" dirty="0"/>
              <a:t>Developments since </a:t>
            </a:r>
            <a:r>
              <a:rPr lang="en-US" dirty="0" smtClean="0"/>
              <a:t>2010</a:t>
            </a:r>
            <a:r>
              <a:rPr lang="en-US" dirty="0"/>
              <a:t>: </a:t>
            </a:r>
            <a:r>
              <a:rPr lang="en-US" dirty="0" smtClean="0"/>
              <a:t>power</a:t>
            </a:r>
            <a:endParaRPr lang="en-US" dirty="0"/>
          </a:p>
        </p:txBody>
      </p:sp>
      <p:sp>
        <p:nvSpPr>
          <p:cNvPr id="3" name="Content Placeholder 2"/>
          <p:cNvSpPr>
            <a:spLocks noGrp="1"/>
          </p:cNvSpPr>
          <p:nvPr>
            <p:ph idx="1"/>
          </p:nvPr>
        </p:nvSpPr>
        <p:spPr>
          <a:xfrm>
            <a:off x="628650" y="1825625"/>
            <a:ext cx="7886700" cy="4868252"/>
          </a:xfrm>
        </p:spPr>
        <p:txBody>
          <a:bodyPr/>
          <a:lstStyle/>
          <a:p>
            <a:r>
              <a:rPr lang="en-US" dirty="0" smtClean="0"/>
              <a:t>There are a few power estimation algorithms that generate a compatible concept with FDR, but they are all rather complicated and not in much use.</a:t>
            </a:r>
          </a:p>
          <a:p>
            <a:r>
              <a:rPr lang="en-US" dirty="0" smtClean="0"/>
              <a:t>Intended for prospective power calculation</a:t>
            </a:r>
          </a:p>
          <a:p>
            <a:r>
              <a:rPr lang="en-US" dirty="0" smtClean="0"/>
              <a:t>We made a simple algorithm that uses only stuff that you have from your FDR calculation </a:t>
            </a:r>
            <a:r>
              <a:rPr lang="en-US" dirty="0"/>
              <a:t>anyway </a:t>
            </a:r>
            <a:r>
              <a:rPr lang="en-US" dirty="0" smtClean="0"/>
              <a:t>and gives a fully FDR-compatible retrospective power estimate</a:t>
            </a:r>
            <a:endParaRPr lang="en-US" dirty="0"/>
          </a:p>
        </p:txBody>
      </p:sp>
      <p:pic>
        <p:nvPicPr>
          <p:cNvPr id="4" name="Picture 3"/>
          <p:cNvPicPr>
            <a:picLocks noChangeAspect="1"/>
          </p:cNvPicPr>
          <p:nvPr/>
        </p:nvPicPr>
        <p:blipFill>
          <a:blip r:embed="rId2"/>
          <a:stretch>
            <a:fillRect/>
          </a:stretch>
        </p:blipFill>
        <p:spPr>
          <a:xfrm>
            <a:off x="1498600" y="5430227"/>
            <a:ext cx="3073400" cy="1155700"/>
          </a:xfrm>
          <a:prstGeom prst="rect">
            <a:avLst/>
          </a:prstGeom>
        </p:spPr>
      </p:pic>
      <p:sp>
        <p:nvSpPr>
          <p:cNvPr id="5" name="Rectangle 4"/>
          <p:cNvSpPr/>
          <p:nvPr/>
        </p:nvSpPr>
        <p:spPr>
          <a:xfrm>
            <a:off x="4572000" y="5646960"/>
            <a:ext cx="4349262" cy="646331"/>
          </a:xfrm>
          <a:prstGeom prst="rect">
            <a:avLst/>
          </a:prstGeom>
        </p:spPr>
        <p:txBody>
          <a:bodyPr wrap="square">
            <a:spAutoFit/>
          </a:bodyPr>
          <a:lstStyle/>
          <a:p>
            <a:r>
              <a:rPr lang="en-US" i="1" dirty="0" smtClean="0">
                <a:effectLst/>
                <a:latin typeface="Cambria" charset="0"/>
                <a:ea typeface="ＭＳ 明朝" charset="-128"/>
                <a:cs typeface="Times New Roman" charset="0"/>
              </a:rPr>
              <a:t>d = the number of tests, whose q &lt; FDR</a:t>
            </a:r>
          </a:p>
          <a:p>
            <a:r>
              <a:rPr lang="en-US" i="1" dirty="0" smtClean="0">
                <a:effectLst/>
                <a:latin typeface="Cambria" charset="0"/>
                <a:ea typeface="ＭＳ 明朝" charset="-128"/>
                <a:cs typeface="Times New Roman" charset="0"/>
              </a:rPr>
              <a:t>k = the total number of tests in the family</a:t>
            </a:r>
            <a:r>
              <a:rPr lang="en-US" dirty="0" smtClean="0">
                <a:effectLst/>
              </a:rPr>
              <a:t> </a:t>
            </a:r>
            <a:endParaRPr lang="en-US" dirty="0"/>
          </a:p>
        </p:txBody>
      </p:sp>
    </p:spTree>
    <p:extLst>
      <p:ext uri="{BB962C8B-B14F-4D97-AF65-F5344CB8AC3E}">
        <p14:creationId xmlns:p14="http://schemas.microsoft.com/office/powerpoint/2010/main" val="7692125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95495"/>
            <a:ext cx="7886700" cy="1325563"/>
          </a:xfrm>
        </p:spPr>
        <p:txBody>
          <a:bodyPr/>
          <a:lstStyle/>
          <a:p>
            <a:pPr algn="ctr"/>
            <a:r>
              <a:rPr lang="en-US" dirty="0" smtClean="0"/>
              <a:t>Power cannot be ignored </a:t>
            </a:r>
            <a:r>
              <a:rPr lang="is-IS" dirty="0" smtClean="0"/>
              <a:t>…</a:t>
            </a:r>
            <a:endParaRPr lang="en-US" dirty="0"/>
          </a:p>
        </p:txBody>
      </p:sp>
      <p:sp>
        <p:nvSpPr>
          <p:cNvPr id="3" name="Content Placeholder 2"/>
          <p:cNvSpPr>
            <a:spLocks noGrp="1"/>
          </p:cNvSpPr>
          <p:nvPr>
            <p:ph idx="1"/>
          </p:nvPr>
        </p:nvSpPr>
        <p:spPr>
          <a:xfrm>
            <a:off x="628650" y="1570892"/>
            <a:ext cx="7776796" cy="5040923"/>
          </a:xfrm>
        </p:spPr>
        <p:txBody>
          <a:bodyPr>
            <a:normAutofit/>
          </a:bodyPr>
          <a:lstStyle/>
          <a:p>
            <a:endParaRPr lang="en-US" dirty="0" smtClean="0"/>
          </a:p>
          <a:p>
            <a:pPr marL="0" indent="0">
              <a:buNone/>
            </a:pPr>
            <a:r>
              <a:rPr lang="en-US" dirty="0" smtClean="0"/>
              <a:t>Low </a:t>
            </a:r>
            <a:r>
              <a:rPr lang="en-US" dirty="0"/>
              <a:t>power leads to </a:t>
            </a:r>
            <a:endParaRPr lang="en-US" dirty="0" smtClean="0"/>
          </a:p>
          <a:p>
            <a:pPr marL="514350" indent="-514350">
              <a:buAutoNum type="arabicPeriod"/>
            </a:pPr>
            <a:r>
              <a:rPr lang="en-US" dirty="0" smtClean="0"/>
              <a:t>Missed true effects</a:t>
            </a:r>
          </a:p>
          <a:p>
            <a:pPr marL="514350" indent="-514350">
              <a:buAutoNum type="arabicPeriod"/>
            </a:pPr>
            <a:r>
              <a:rPr lang="en-US" dirty="0" smtClean="0"/>
              <a:t>inflated </a:t>
            </a:r>
            <a:r>
              <a:rPr lang="en-US" dirty="0"/>
              <a:t>effect sizes for the “significant” results</a:t>
            </a:r>
          </a:p>
          <a:p>
            <a:endParaRPr lang="en-US" dirty="0"/>
          </a:p>
        </p:txBody>
      </p:sp>
    </p:spTree>
    <p:extLst>
      <p:ext uri="{BB962C8B-B14F-4D97-AF65-F5344CB8AC3E}">
        <p14:creationId xmlns:p14="http://schemas.microsoft.com/office/powerpoint/2010/main" val="3052833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317028"/>
            <a:ext cx="9144000" cy="3410403"/>
          </a:xfrm>
          <a:prstGeom prst="rect">
            <a:avLst/>
          </a:prstGeom>
        </p:spPr>
      </p:pic>
      <p:sp>
        <p:nvSpPr>
          <p:cNvPr id="5" name="Rectangle 4"/>
          <p:cNvSpPr/>
          <p:nvPr/>
        </p:nvSpPr>
        <p:spPr>
          <a:xfrm>
            <a:off x="0" y="4203120"/>
            <a:ext cx="9144000" cy="1938992"/>
          </a:xfrm>
          <a:prstGeom prst="rect">
            <a:avLst/>
          </a:prstGeom>
        </p:spPr>
        <p:txBody>
          <a:bodyPr wrap="square">
            <a:spAutoFit/>
          </a:bodyPr>
          <a:lstStyle/>
          <a:p>
            <a:r>
              <a:rPr lang="en-US" dirty="0" smtClean="0">
                <a:effectLst/>
                <a:latin typeface="TimesLTStd" charset="0"/>
              </a:rPr>
              <a:t>Two normally distributed populations were simulated (mean </a:t>
            </a:r>
            <a:r>
              <a:rPr lang="en-US" dirty="0" smtClean="0">
                <a:effectLst/>
                <a:latin typeface="STIXGeneral" charset="0"/>
              </a:rPr>
              <a:t>= </a:t>
            </a:r>
            <a:r>
              <a:rPr lang="en-US" dirty="0" smtClean="0">
                <a:effectLst/>
                <a:latin typeface="TimesLTStd" charset="0"/>
              </a:rPr>
              <a:t>0, SD </a:t>
            </a:r>
            <a:r>
              <a:rPr lang="en-US" dirty="0" smtClean="0">
                <a:effectLst/>
                <a:latin typeface="STIXGeneral" charset="0"/>
              </a:rPr>
              <a:t>= </a:t>
            </a:r>
            <a:r>
              <a:rPr lang="en-US" dirty="0" smtClean="0">
                <a:effectLst/>
                <a:latin typeface="TimesLTStd" charset="0"/>
              </a:rPr>
              <a:t>1 and mean </a:t>
            </a:r>
            <a:r>
              <a:rPr lang="en-US" dirty="0" smtClean="0">
                <a:effectLst/>
                <a:latin typeface="STIXGeneral" charset="0"/>
              </a:rPr>
              <a:t>= </a:t>
            </a:r>
            <a:r>
              <a:rPr lang="en-US" dirty="0" smtClean="0">
                <a:effectLst/>
                <a:latin typeface="TimesLTStd" charset="0"/>
              </a:rPr>
              <a:t>1, SD </a:t>
            </a:r>
            <a:r>
              <a:rPr lang="en-US" dirty="0" smtClean="0">
                <a:effectLst/>
                <a:latin typeface="STIXGeneral" charset="0"/>
              </a:rPr>
              <a:t>= </a:t>
            </a:r>
            <a:r>
              <a:rPr lang="en-US" dirty="0" smtClean="0">
                <a:effectLst/>
                <a:latin typeface="TimesLTStd" charset="0"/>
              </a:rPr>
              <a:t>1). From each population 1,000 samples were compared with student’s </a:t>
            </a:r>
            <a:r>
              <a:rPr lang="en-US" i="1" dirty="0" smtClean="0">
                <a:effectLst/>
                <a:latin typeface="TimesLTStd" charset="0"/>
              </a:rPr>
              <a:t>t</a:t>
            </a:r>
            <a:r>
              <a:rPr lang="en-US" dirty="0" smtClean="0">
                <a:effectLst/>
                <a:latin typeface="TimesLTStd" charset="0"/>
              </a:rPr>
              <a:t>-test. The true effect size (1.0) and the significance level (0.05) are denoted by lines. </a:t>
            </a:r>
          </a:p>
          <a:p>
            <a:endParaRPr lang="en-US" dirty="0">
              <a:latin typeface="TimesLTStd" charset="0"/>
            </a:endParaRPr>
          </a:p>
          <a:p>
            <a:r>
              <a:rPr lang="en-US" sz="2400" dirty="0" smtClean="0">
                <a:effectLst/>
                <a:latin typeface="TimesLTStd" charset="0"/>
              </a:rPr>
              <a:t>when the power is less than 0.5 and the significance level is set at 0.05, it is very difficult not to grossly overestimate the effect size. </a:t>
            </a:r>
            <a:endParaRPr lang="en-US" sz="2400" dirty="0"/>
          </a:p>
        </p:txBody>
      </p:sp>
    </p:spTree>
    <p:extLst>
      <p:ext uri="{BB962C8B-B14F-4D97-AF65-F5344CB8AC3E}">
        <p14:creationId xmlns:p14="http://schemas.microsoft.com/office/powerpoint/2010/main" val="5592173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299434"/>
            <a:ext cx="7886700" cy="1325563"/>
          </a:xfrm>
        </p:spPr>
        <p:txBody>
          <a:bodyPr>
            <a:normAutofit fontScale="90000"/>
          </a:bodyPr>
          <a:lstStyle/>
          <a:p>
            <a:r>
              <a:rPr lang="en-US" dirty="0" smtClean="0"/>
              <a:t>This means that if we want to assess the quality of a study, we absolutely need to estimate its power</a:t>
            </a:r>
            <a:endParaRPr lang="en-US" dirty="0"/>
          </a:p>
        </p:txBody>
      </p:sp>
    </p:spTree>
    <p:extLst>
      <p:ext uri="{BB962C8B-B14F-4D97-AF65-F5344CB8AC3E}">
        <p14:creationId xmlns:p14="http://schemas.microsoft.com/office/powerpoint/2010/main" val="13771924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Quality filter 2:</a:t>
            </a:r>
            <a:endParaRPr lang="en-US" dirty="0"/>
          </a:p>
        </p:txBody>
      </p:sp>
      <p:sp>
        <p:nvSpPr>
          <p:cNvPr id="3" name="Content Placeholder 2"/>
          <p:cNvSpPr>
            <a:spLocks noGrp="1"/>
          </p:cNvSpPr>
          <p:nvPr>
            <p:ph idx="1"/>
          </p:nvPr>
        </p:nvSpPr>
        <p:spPr/>
        <p:txBody>
          <a:bodyPr/>
          <a:lstStyle/>
          <a:p>
            <a:r>
              <a:rPr lang="en-US" dirty="0" smtClean="0"/>
              <a:t>Retrospective power calculated from the sample data should be &gt; 0.5</a:t>
            </a:r>
          </a:p>
          <a:p>
            <a:endParaRPr lang="en-US" dirty="0"/>
          </a:p>
          <a:p>
            <a:r>
              <a:rPr lang="en-US" dirty="0" smtClean="0"/>
              <a:t>Otherwise, the effects in the original study are likely to be over-estimated by a factor of 2 to 10</a:t>
            </a:r>
            <a:endParaRPr lang="en-US" dirty="0"/>
          </a:p>
        </p:txBody>
      </p:sp>
    </p:spTree>
    <p:extLst>
      <p:ext uri="{BB962C8B-B14F-4D97-AF65-F5344CB8AC3E}">
        <p14:creationId xmlns:p14="http://schemas.microsoft.com/office/powerpoint/2010/main" val="4594986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316523" y="365126"/>
            <a:ext cx="8522677" cy="1325563"/>
          </a:xfrm>
        </p:spPr>
        <p:txBody>
          <a:bodyPr/>
          <a:lstStyle/>
          <a:p>
            <a:r>
              <a:rPr lang="en-US" dirty="0" smtClean="0"/>
              <a:t>Who </a:t>
            </a:r>
            <a:r>
              <a:rPr lang="en-US" smtClean="0"/>
              <a:t>to blame for the burning house</a:t>
            </a:r>
            <a:endParaRPr lang="en-US" dirty="0"/>
          </a:p>
        </p:txBody>
      </p:sp>
      <p:sp>
        <p:nvSpPr>
          <p:cNvPr id="3" name="Content Placeholder 2"/>
          <p:cNvSpPr>
            <a:spLocks noGrp="1"/>
          </p:cNvSpPr>
          <p:nvPr>
            <p:ph idx="1"/>
          </p:nvPr>
        </p:nvSpPr>
        <p:spPr>
          <a:xfrm>
            <a:off x="181707" y="1825625"/>
            <a:ext cx="8780585" cy="4351338"/>
          </a:xfrm>
        </p:spPr>
        <p:txBody>
          <a:bodyPr/>
          <a:lstStyle/>
          <a:p>
            <a:r>
              <a:rPr lang="en-US" dirty="0" smtClean="0"/>
              <a:t>Bad pipetting (its all the students</a:t>
            </a:r>
            <a:r>
              <a:rPr lang="et-EE" dirty="0" smtClean="0"/>
              <a:t>’ </a:t>
            </a:r>
            <a:r>
              <a:rPr lang="et-EE" dirty="0" err="1" smtClean="0"/>
              <a:t>fault</a:t>
            </a:r>
            <a:r>
              <a:rPr lang="en-US" dirty="0" smtClean="0"/>
              <a:t>)</a:t>
            </a:r>
          </a:p>
          <a:p>
            <a:r>
              <a:rPr lang="en-US" b="1" dirty="0" smtClean="0"/>
              <a:t>Bad experimental design </a:t>
            </a:r>
            <a:r>
              <a:rPr lang="en-US" dirty="0" smtClean="0"/>
              <a:t>(small samples – the post-doc has been lazy again)</a:t>
            </a:r>
          </a:p>
          <a:p>
            <a:r>
              <a:rPr lang="en-US" b="1" dirty="0" smtClean="0"/>
              <a:t>Bad statistics </a:t>
            </a:r>
            <a:r>
              <a:rPr lang="en-US" dirty="0" smtClean="0"/>
              <a:t>(</a:t>
            </a:r>
            <a:r>
              <a:rPr lang="et-EE" dirty="0" err="1" smtClean="0"/>
              <a:t>blame</a:t>
            </a:r>
            <a:r>
              <a:rPr lang="et-EE" dirty="0" smtClean="0"/>
              <a:t> </a:t>
            </a:r>
            <a:r>
              <a:rPr lang="et-EE" dirty="0" err="1" smtClean="0"/>
              <a:t>the</a:t>
            </a:r>
            <a:r>
              <a:rPr lang="et-EE" dirty="0" smtClean="0"/>
              <a:t> </a:t>
            </a:r>
            <a:r>
              <a:rPr lang="et-EE" dirty="0" err="1" smtClean="0"/>
              <a:t>statistician</a:t>
            </a:r>
            <a:r>
              <a:rPr lang="en-US" dirty="0" smtClean="0"/>
              <a:t>)</a:t>
            </a:r>
          </a:p>
          <a:p>
            <a:r>
              <a:rPr lang="en-US" dirty="0" smtClean="0"/>
              <a:t>Bad bosses (uh-oh, we are all under so much pressure)</a:t>
            </a:r>
          </a:p>
        </p:txBody>
      </p:sp>
    </p:spTree>
    <p:extLst>
      <p:ext uri="{BB962C8B-B14F-4D97-AF65-F5344CB8AC3E}">
        <p14:creationId xmlns:p14="http://schemas.microsoft.com/office/powerpoint/2010/main" val="67043411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1" y="0"/>
            <a:ext cx="7886700" cy="1325563"/>
          </a:xfrm>
        </p:spPr>
        <p:txBody>
          <a:bodyPr/>
          <a:lstStyle/>
          <a:p>
            <a:r>
              <a:rPr lang="en-US" dirty="0" smtClean="0"/>
              <a:t>tips for prospective power</a:t>
            </a:r>
            <a:endParaRPr lang="en-US" dirty="0"/>
          </a:p>
        </p:txBody>
      </p:sp>
      <p:sp>
        <p:nvSpPr>
          <p:cNvPr id="3" name="Content Placeholder 2"/>
          <p:cNvSpPr>
            <a:spLocks noGrp="1"/>
          </p:cNvSpPr>
          <p:nvPr>
            <p:ph idx="1"/>
          </p:nvPr>
        </p:nvSpPr>
        <p:spPr>
          <a:xfrm>
            <a:off x="1" y="2180491"/>
            <a:ext cx="9144000" cy="4677507"/>
          </a:xfrm>
        </p:spPr>
        <p:txBody>
          <a:bodyPr/>
          <a:lstStyle/>
          <a:p>
            <a:r>
              <a:rPr lang="en-US" dirty="0" smtClean="0"/>
              <a:t>RNA </a:t>
            </a:r>
            <a:r>
              <a:rPr lang="en-US" dirty="0" err="1" smtClean="0"/>
              <a:t>seq</a:t>
            </a:r>
            <a:r>
              <a:rPr lang="en-US" dirty="0" smtClean="0"/>
              <a:t> power depends on the nr of reads: longer genes and higher expressed genes have higher power</a:t>
            </a:r>
          </a:p>
          <a:p>
            <a:r>
              <a:rPr lang="en-US" dirty="0" smtClean="0"/>
              <a:t>Removing genes with &lt; 10 counts increases power for the other genes</a:t>
            </a:r>
          </a:p>
          <a:p>
            <a:r>
              <a:rPr lang="en-US" dirty="0" smtClean="0"/>
              <a:t>Doing more biological replicates with the same total read count increases power (more replicates, fewer reads per replicate)</a:t>
            </a:r>
          </a:p>
          <a:p>
            <a:r>
              <a:rPr lang="en-US" dirty="0" smtClean="0"/>
              <a:t>For random human subjects – recommended N = 10+</a:t>
            </a:r>
          </a:p>
          <a:p>
            <a:r>
              <a:rPr lang="en-US" dirty="0" smtClean="0"/>
              <a:t>For inbred mice – recommended N = 3-5</a:t>
            </a:r>
          </a:p>
        </p:txBody>
      </p:sp>
      <p:sp>
        <p:nvSpPr>
          <p:cNvPr id="4" name="Rectangle 3"/>
          <p:cNvSpPr/>
          <p:nvPr/>
        </p:nvSpPr>
        <p:spPr>
          <a:xfrm>
            <a:off x="4572001" y="1244357"/>
            <a:ext cx="3467616" cy="369332"/>
          </a:xfrm>
          <a:prstGeom prst="rect">
            <a:avLst/>
          </a:prstGeom>
        </p:spPr>
        <p:txBody>
          <a:bodyPr wrap="none">
            <a:spAutoFit/>
          </a:bodyPr>
          <a:lstStyle/>
          <a:p>
            <a:r>
              <a:rPr lang="en-US" smtClean="0">
                <a:effectLst/>
                <a:latin typeface="AdvP47DBC3" charset="0"/>
              </a:rPr>
              <a:t>doi:10.1093/bioinformatics/btu640 </a:t>
            </a:r>
            <a:endParaRPr lang="en-US"/>
          </a:p>
        </p:txBody>
      </p:sp>
    </p:spTree>
    <p:extLst>
      <p:ext uri="{BB962C8B-B14F-4D97-AF65-F5344CB8AC3E}">
        <p14:creationId xmlns:p14="http://schemas.microsoft.com/office/powerpoint/2010/main" val="20605224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985461859"/>
              </p:ext>
            </p:extLst>
          </p:nvPr>
        </p:nvGraphicFramePr>
        <p:xfrm>
          <a:off x="-1" y="1397000"/>
          <a:ext cx="9144000" cy="3947160"/>
        </p:xfrm>
        <a:graphic>
          <a:graphicData uri="http://schemas.openxmlformats.org/drawingml/2006/table">
            <a:tbl>
              <a:tblPr firstRow="1" bandRow="1">
                <a:tableStyleId>{5C22544A-7EE6-4342-B048-85BDC9FD1C3A}</a:tableStyleId>
              </a:tblPr>
              <a:tblGrid>
                <a:gridCol w="3387970"/>
                <a:gridCol w="5756030"/>
              </a:tblGrid>
              <a:tr h="370840">
                <a:tc>
                  <a:txBody>
                    <a:bodyPr/>
                    <a:lstStyle/>
                    <a:p>
                      <a:endParaRPr lang="en-US" dirty="0"/>
                    </a:p>
                  </a:txBody>
                  <a:tcPr/>
                </a:tc>
                <a:tc>
                  <a:txBody>
                    <a:bodyPr/>
                    <a:lstStyle/>
                    <a:p>
                      <a:endParaRPr lang="en-US"/>
                    </a:p>
                  </a:txBody>
                  <a:tcPr/>
                </a:tc>
              </a:tr>
              <a:tr h="370840">
                <a:tc>
                  <a:txBody>
                    <a:bodyPr/>
                    <a:lstStyle/>
                    <a:p>
                      <a:r>
                        <a:rPr lang="en-US" dirty="0" smtClean="0"/>
                        <a:t>Is the</a:t>
                      </a:r>
                      <a:r>
                        <a:rPr lang="en-US" baseline="0" dirty="0" smtClean="0"/>
                        <a:t> study reproducible?</a:t>
                      </a:r>
                      <a:endParaRPr lang="en-US" dirty="0"/>
                    </a:p>
                  </a:txBody>
                  <a:tcPr/>
                </a:tc>
                <a:tc>
                  <a:txBody>
                    <a:bodyPr/>
                    <a:lstStyle/>
                    <a:p>
                      <a:r>
                        <a:rPr lang="en-US" dirty="0" smtClean="0"/>
                        <a:t>Are sufficient data available (a list of p values suffices)? </a:t>
                      </a:r>
                      <a:endParaRPr lang="en-US" dirty="0"/>
                    </a:p>
                  </a:txBody>
                  <a:tcPr/>
                </a:tc>
              </a:tr>
              <a:tr h="370840">
                <a:tc>
                  <a:txBody>
                    <a:bodyPr/>
                    <a:lstStyle/>
                    <a:p>
                      <a:r>
                        <a:rPr lang="en-US" dirty="0" smtClean="0"/>
                        <a:t>Is it replicable?</a:t>
                      </a:r>
                      <a:endParaRPr lang="en-US" dirty="0"/>
                    </a:p>
                  </a:txBody>
                  <a:tcPr/>
                </a:tc>
                <a:tc>
                  <a:txBody>
                    <a:bodyPr/>
                    <a:lstStyle/>
                    <a:p>
                      <a:r>
                        <a:rPr lang="en-US" dirty="0" smtClean="0"/>
                        <a:t>What sample size would be needed to again get most of the true effects that were “significant” in the original study?</a:t>
                      </a:r>
                      <a:endParaRPr lang="en-US" dirty="0"/>
                    </a:p>
                  </a:txBody>
                  <a:tcPr/>
                </a:tc>
              </a:tr>
              <a:tr h="370840">
                <a:tc>
                  <a:txBody>
                    <a:bodyPr/>
                    <a:lstStyle/>
                    <a:p>
                      <a:r>
                        <a:rPr lang="en-US" dirty="0" smtClean="0"/>
                        <a:t> Is</a:t>
                      </a:r>
                      <a:r>
                        <a:rPr lang="en-US" baseline="0" dirty="0" smtClean="0"/>
                        <a:t> the </a:t>
                      </a:r>
                      <a:r>
                        <a:rPr lang="el-GR" dirty="0" smtClean="0"/>
                        <a:t>π</a:t>
                      </a:r>
                      <a:r>
                        <a:rPr lang="el-GR" baseline="-25000" dirty="0" smtClean="0"/>
                        <a:t>0</a:t>
                      </a:r>
                      <a:r>
                        <a:rPr lang="en-US" baseline="0" dirty="0" smtClean="0"/>
                        <a:t> &lt; 0.7?</a:t>
                      </a:r>
                      <a:endParaRPr lang="en-US" dirty="0"/>
                    </a:p>
                  </a:txBody>
                  <a:tcPr/>
                </a:tc>
                <a:tc>
                  <a:txBody>
                    <a:bodyPr/>
                    <a:lstStyle/>
                    <a:p>
                      <a:r>
                        <a:rPr lang="en-US" dirty="0" smtClean="0"/>
                        <a:t>If yes, probably there are errors in experimental design and/or</a:t>
                      </a:r>
                      <a:r>
                        <a:rPr lang="en-US" baseline="0" dirty="0" smtClean="0"/>
                        <a:t> in biological assumptions of specificity of response</a:t>
                      </a:r>
                      <a:endParaRPr lang="en-US" dirty="0"/>
                    </a:p>
                  </a:txBody>
                  <a:tcPr/>
                </a:tc>
              </a:tr>
              <a:tr h="370840">
                <a:tc>
                  <a:txBody>
                    <a:bodyPr/>
                    <a:lstStyle/>
                    <a:p>
                      <a:r>
                        <a:rPr lang="el-GR" dirty="0" smtClean="0"/>
                        <a:t>π</a:t>
                      </a:r>
                      <a:r>
                        <a:rPr lang="el-GR" baseline="-25000" dirty="0" smtClean="0"/>
                        <a:t>0</a:t>
                      </a:r>
                      <a:r>
                        <a:rPr lang="en-US" baseline="0" dirty="0" smtClean="0"/>
                        <a:t> = 1?</a:t>
                      </a:r>
                      <a:endParaRPr lang="en-US" dirty="0"/>
                    </a:p>
                  </a:txBody>
                  <a:tcPr/>
                </a:tc>
                <a:tc>
                  <a:txBody>
                    <a:bodyPr/>
                    <a:lstStyle/>
                    <a:p>
                      <a:r>
                        <a:rPr lang="en-US" dirty="0" smtClean="0"/>
                        <a:t>If yes, then no effects can be expected; check the original paper for their claims</a:t>
                      </a:r>
                      <a:endParaRPr lang="en-US" dirty="0"/>
                    </a:p>
                  </a:txBody>
                  <a:tcPr/>
                </a:tc>
              </a:tr>
              <a:tr h="370840">
                <a:tc>
                  <a:txBody>
                    <a:bodyPr/>
                    <a:lstStyle/>
                    <a:p>
                      <a:r>
                        <a:rPr lang="en-US" baseline="0" dirty="0" smtClean="0"/>
                        <a:t>Is the shape of the P histogram compatible with correct usage of statistics?</a:t>
                      </a:r>
                      <a:endParaRPr lang="en-US" dirty="0"/>
                    </a:p>
                  </a:txBody>
                  <a:tcPr/>
                </a:tc>
                <a:tc>
                  <a:txBody>
                    <a:bodyPr/>
                    <a:lstStyle/>
                    <a:p>
                      <a:r>
                        <a:rPr lang="en-US" dirty="0" smtClean="0"/>
                        <a:t>If not, any and all interpretation is unsupported by evidence</a:t>
                      </a:r>
                      <a:endParaRPr lang="en-US" dirty="0"/>
                    </a:p>
                  </a:txBody>
                  <a:tcPr/>
                </a:tc>
              </a:tr>
              <a:tr h="370840">
                <a:tc>
                  <a:txBody>
                    <a:bodyPr/>
                    <a:lstStyle/>
                    <a:p>
                      <a:r>
                        <a:rPr lang="en-US" dirty="0" smtClean="0"/>
                        <a:t>is the retrospective power &lt; 0.5?</a:t>
                      </a:r>
                      <a:endParaRPr lang="en-US" dirty="0"/>
                    </a:p>
                  </a:txBody>
                  <a:tcPr/>
                </a:tc>
                <a:tc>
                  <a:txBody>
                    <a:bodyPr/>
                    <a:lstStyle/>
                    <a:p>
                      <a:r>
                        <a:rPr lang="en-US" dirty="0" smtClean="0"/>
                        <a:t>Low power = inflated</a:t>
                      </a:r>
                      <a:r>
                        <a:rPr lang="en-US" baseline="0" dirty="0" smtClean="0"/>
                        <a:t> effect sizes</a:t>
                      </a:r>
                      <a:endParaRPr lang="en-US" dirty="0"/>
                    </a:p>
                  </a:txBody>
                  <a:tcPr/>
                </a:tc>
              </a:tr>
            </a:tbl>
          </a:graphicData>
        </a:graphic>
      </p:graphicFrame>
      <p:sp>
        <p:nvSpPr>
          <p:cNvPr id="3" name="Title 2"/>
          <p:cNvSpPr>
            <a:spLocks noGrp="1"/>
          </p:cNvSpPr>
          <p:nvPr>
            <p:ph type="title"/>
          </p:nvPr>
        </p:nvSpPr>
        <p:spPr>
          <a:xfrm>
            <a:off x="926122" y="71437"/>
            <a:ext cx="8217877" cy="1325563"/>
          </a:xfrm>
        </p:spPr>
        <p:txBody>
          <a:bodyPr/>
          <a:lstStyle/>
          <a:p>
            <a:r>
              <a:rPr lang="en-US" dirty="0" smtClean="0"/>
              <a:t>the things that we ask</a:t>
            </a:r>
            <a:r>
              <a:rPr lang="is-IS" dirty="0" smtClean="0"/>
              <a:t>…</a:t>
            </a:r>
            <a:endParaRPr lang="en-US" dirty="0"/>
          </a:p>
        </p:txBody>
      </p:sp>
    </p:spTree>
    <p:extLst>
      <p:ext uri="{BB962C8B-B14F-4D97-AF65-F5344CB8AC3E}">
        <p14:creationId xmlns:p14="http://schemas.microsoft.com/office/powerpoint/2010/main" val="4938738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 here are some of things that we did not ask</a:t>
            </a:r>
            <a:r>
              <a:rPr lang="is-IS" dirty="0" smtClean="0"/>
              <a:t>…</a:t>
            </a:r>
            <a:endParaRPr lang="en-US" dirty="0"/>
          </a:p>
        </p:txBody>
      </p:sp>
      <p:sp>
        <p:nvSpPr>
          <p:cNvPr id="3" name="Content Placeholder 2"/>
          <p:cNvSpPr>
            <a:spLocks noGrp="1"/>
          </p:cNvSpPr>
          <p:nvPr>
            <p:ph idx="1"/>
          </p:nvPr>
        </p:nvSpPr>
        <p:spPr/>
        <p:txBody>
          <a:bodyPr/>
          <a:lstStyle/>
          <a:p>
            <a:r>
              <a:rPr lang="en-US" dirty="0" smtClean="0"/>
              <a:t>Are you measuring the right thing?</a:t>
            </a:r>
          </a:p>
          <a:p>
            <a:r>
              <a:rPr lang="en-US" dirty="0" smtClean="0"/>
              <a:t>Confounding?</a:t>
            </a:r>
          </a:p>
          <a:p>
            <a:r>
              <a:rPr lang="en-US" dirty="0" smtClean="0"/>
              <a:t>Is your statistical question relevant to your scientific question?</a:t>
            </a:r>
          </a:p>
          <a:p>
            <a:r>
              <a:rPr lang="en-US" dirty="0" smtClean="0"/>
              <a:t>How do you define your sample in terms of biological (or technical) replications?</a:t>
            </a:r>
          </a:p>
          <a:p>
            <a:endParaRPr lang="en-US" dirty="0"/>
          </a:p>
        </p:txBody>
      </p:sp>
    </p:spTree>
    <p:extLst>
      <p:ext uri="{BB962C8B-B14F-4D97-AF65-F5344CB8AC3E}">
        <p14:creationId xmlns:p14="http://schemas.microsoft.com/office/powerpoint/2010/main" val="4988878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75138" y="365126"/>
            <a:ext cx="8140212" cy="1325563"/>
          </a:xfrm>
        </p:spPr>
        <p:txBody>
          <a:bodyPr/>
          <a:lstStyle/>
          <a:p>
            <a:r>
              <a:rPr lang="en-US" smtClean="0"/>
              <a:t>two traditional measures </a:t>
            </a:r>
            <a:r>
              <a:rPr lang="en-US" dirty="0" smtClean="0"/>
              <a:t>of quality</a:t>
            </a:r>
            <a:endParaRPr lang="en-US" dirty="0"/>
          </a:p>
        </p:txBody>
      </p:sp>
      <p:sp>
        <p:nvSpPr>
          <p:cNvPr id="4" name="Content Placeholder 3"/>
          <p:cNvSpPr>
            <a:spLocks noGrp="1"/>
          </p:cNvSpPr>
          <p:nvPr>
            <p:ph idx="1"/>
          </p:nvPr>
        </p:nvSpPr>
        <p:spPr/>
        <p:txBody>
          <a:bodyPr/>
          <a:lstStyle/>
          <a:p>
            <a:r>
              <a:rPr lang="en-US" dirty="0" smtClean="0"/>
              <a:t>Reproducibility</a:t>
            </a:r>
          </a:p>
          <a:p>
            <a:r>
              <a:rPr lang="en-US" dirty="0" smtClean="0"/>
              <a:t>Replicability </a:t>
            </a:r>
          </a:p>
          <a:p>
            <a:endParaRPr lang="en-US" dirty="0"/>
          </a:p>
        </p:txBody>
      </p:sp>
    </p:spTree>
    <p:extLst>
      <p:ext uri="{BB962C8B-B14F-4D97-AF65-F5344CB8AC3E}">
        <p14:creationId xmlns:p14="http://schemas.microsoft.com/office/powerpoint/2010/main" val="12657208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49" y="365126"/>
            <a:ext cx="8269165" cy="1325563"/>
          </a:xfrm>
        </p:spPr>
        <p:txBody>
          <a:bodyPr/>
          <a:lstStyle/>
          <a:p>
            <a:r>
              <a:rPr lang="en-US" smtClean="0"/>
              <a:t>Your </a:t>
            </a:r>
            <a:r>
              <a:rPr lang="en-US" dirty="0" smtClean="0"/>
              <a:t>analysis </a:t>
            </a:r>
            <a:r>
              <a:rPr lang="en-US" smtClean="0"/>
              <a:t>is irreproducible when</a:t>
            </a:r>
            <a:endParaRPr lang="en-US" dirty="0"/>
          </a:p>
        </p:txBody>
      </p:sp>
      <p:sp>
        <p:nvSpPr>
          <p:cNvPr id="3" name="Content Placeholder 2"/>
          <p:cNvSpPr>
            <a:spLocks noGrp="1"/>
          </p:cNvSpPr>
          <p:nvPr>
            <p:ph idx="1"/>
          </p:nvPr>
        </p:nvSpPr>
        <p:spPr/>
        <p:txBody>
          <a:bodyPr/>
          <a:lstStyle/>
          <a:p>
            <a:r>
              <a:rPr lang="en-US" dirty="0"/>
              <a:t>t</a:t>
            </a:r>
            <a:r>
              <a:rPr lang="en-US" dirty="0" smtClean="0"/>
              <a:t>he original data and/or full description of original analysis is not available or</a:t>
            </a:r>
          </a:p>
          <a:p>
            <a:r>
              <a:rPr lang="en-US" dirty="0"/>
              <a:t>r</a:t>
            </a:r>
            <a:r>
              <a:rPr lang="en-US" dirty="0" smtClean="0"/>
              <a:t>e-running the exact same tests on original data produces different results or interpretations</a:t>
            </a:r>
          </a:p>
          <a:p>
            <a:endParaRPr lang="en-US" dirty="0"/>
          </a:p>
          <a:p>
            <a:endParaRPr lang="en-US" dirty="0" smtClean="0"/>
          </a:p>
          <a:p>
            <a:pPr marL="0" indent="0">
              <a:buNone/>
            </a:pPr>
            <a:r>
              <a:rPr lang="en-US" dirty="0" smtClean="0"/>
              <a:t>Hiding the data does not necessarily mean its bad data or bad analysis – but we cannot be sure </a:t>
            </a:r>
            <a:endParaRPr lang="en-US" dirty="0"/>
          </a:p>
        </p:txBody>
      </p:sp>
    </p:spTree>
    <p:extLst>
      <p:ext uri="{BB962C8B-B14F-4D97-AF65-F5344CB8AC3E}">
        <p14:creationId xmlns:p14="http://schemas.microsoft.com/office/powerpoint/2010/main" val="8253122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Your study is not replicable when</a:t>
            </a:r>
            <a:endParaRPr lang="en-US" dirty="0"/>
          </a:p>
        </p:txBody>
      </p:sp>
      <p:sp>
        <p:nvSpPr>
          <p:cNvPr id="3" name="Content Placeholder 2"/>
          <p:cNvSpPr>
            <a:spLocks noGrp="1"/>
          </p:cNvSpPr>
          <p:nvPr>
            <p:ph idx="1"/>
          </p:nvPr>
        </p:nvSpPr>
        <p:spPr/>
        <p:txBody>
          <a:bodyPr>
            <a:normAutofit/>
          </a:bodyPr>
          <a:lstStyle/>
          <a:p>
            <a:r>
              <a:rPr lang="en-US" dirty="0" smtClean="0"/>
              <a:t>a new sample leads to qualitatively different results</a:t>
            </a:r>
          </a:p>
          <a:p>
            <a:endParaRPr lang="en-US" dirty="0"/>
          </a:p>
          <a:p>
            <a:r>
              <a:rPr lang="en-US" dirty="0" smtClean="0"/>
              <a:t>Original P = 0.01, replication P = 0.08 </a:t>
            </a:r>
          </a:p>
          <a:p>
            <a:pPr lvl="1"/>
            <a:r>
              <a:rPr lang="en-US" dirty="0" smtClean="0"/>
              <a:t> not replicated? Delta P = 0.07</a:t>
            </a:r>
          </a:p>
          <a:p>
            <a:r>
              <a:rPr lang="en-US" dirty="0" smtClean="0"/>
              <a:t>Original P = 0.08, replication P = 0.88 </a:t>
            </a:r>
          </a:p>
          <a:p>
            <a:pPr lvl="1"/>
            <a:r>
              <a:rPr lang="en-US" dirty="0" smtClean="0"/>
              <a:t>replicated? Delta P = 0.8</a:t>
            </a:r>
          </a:p>
          <a:p>
            <a:pPr marL="457200" lvl="1" indent="0">
              <a:buNone/>
            </a:pPr>
            <a:endParaRPr lang="en-US" dirty="0"/>
          </a:p>
          <a:p>
            <a:pPr marL="457200" lvl="1" indent="0">
              <a:buNone/>
            </a:pPr>
            <a:endParaRPr lang="en-US" dirty="0" smtClean="0"/>
          </a:p>
          <a:p>
            <a:pPr marL="457200" lvl="1" indent="0">
              <a:buNone/>
            </a:pPr>
            <a:r>
              <a:rPr lang="en-US" dirty="0" smtClean="0"/>
              <a:t>Replication is expensive and there are no agreed on statistical methods to estimate replicability</a:t>
            </a:r>
          </a:p>
          <a:p>
            <a:pPr marL="0" indent="0">
              <a:buNone/>
            </a:pPr>
            <a:endParaRPr lang="en-US" dirty="0" smtClean="0"/>
          </a:p>
        </p:txBody>
      </p:sp>
    </p:spTree>
    <p:extLst>
      <p:ext uri="{BB962C8B-B14F-4D97-AF65-F5344CB8AC3E}">
        <p14:creationId xmlns:p14="http://schemas.microsoft.com/office/powerpoint/2010/main" val="4260089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28600" y="329957"/>
            <a:ext cx="8686800" cy="1325563"/>
          </a:xfrm>
        </p:spPr>
        <p:txBody>
          <a:bodyPr>
            <a:normAutofit/>
          </a:bodyPr>
          <a:lstStyle/>
          <a:p>
            <a:r>
              <a:rPr lang="en-US" dirty="0" err="1" smtClean="0"/>
              <a:t>tamoxifen</a:t>
            </a:r>
            <a:r>
              <a:rPr lang="en-US" dirty="0" smtClean="0"/>
              <a:t> and</a:t>
            </a:r>
            <a:r>
              <a:rPr lang="en-US" dirty="0"/>
              <a:t> </a:t>
            </a:r>
            <a:r>
              <a:rPr lang="en-US" dirty="0" smtClean="0"/>
              <a:t>breast </a:t>
            </a:r>
            <a:r>
              <a:rPr lang="en-US" dirty="0"/>
              <a:t>cancer survival </a:t>
            </a:r>
          </a:p>
        </p:txBody>
      </p:sp>
      <p:sp>
        <p:nvSpPr>
          <p:cNvPr id="4" name="Content Placeholder 3"/>
          <p:cNvSpPr>
            <a:spLocks noGrp="1"/>
          </p:cNvSpPr>
          <p:nvPr>
            <p:ph idx="1"/>
          </p:nvPr>
        </p:nvSpPr>
        <p:spPr/>
        <p:txBody>
          <a:bodyPr>
            <a:normAutofit fontScale="92500" lnSpcReduction="10000"/>
          </a:bodyPr>
          <a:lstStyle/>
          <a:p>
            <a:r>
              <a:rPr lang="en-US" dirty="0" smtClean="0"/>
              <a:t>25 </a:t>
            </a:r>
            <a:r>
              <a:rPr lang="en-US" dirty="0"/>
              <a:t>of 26 individual studies of </a:t>
            </a:r>
            <a:r>
              <a:rPr lang="en-US" dirty="0" err="1" smtClean="0"/>
              <a:t>tamoxifen’s</a:t>
            </a:r>
            <a:r>
              <a:rPr lang="en-US" dirty="0" smtClean="0"/>
              <a:t> </a:t>
            </a:r>
            <a:r>
              <a:rPr lang="en-US" dirty="0"/>
              <a:t>effect were not statistically significant. </a:t>
            </a:r>
            <a:endParaRPr lang="en-US" dirty="0" smtClean="0"/>
          </a:p>
          <a:p>
            <a:r>
              <a:rPr lang="en-US" dirty="0" smtClean="0"/>
              <a:t>Non-significant </a:t>
            </a:r>
            <a:r>
              <a:rPr lang="en-US" dirty="0"/>
              <a:t>findings could be described as having been replicated 25 times. </a:t>
            </a:r>
            <a:endParaRPr lang="en-US" dirty="0" smtClean="0"/>
          </a:p>
          <a:p>
            <a:r>
              <a:rPr lang="en-US" dirty="0" smtClean="0"/>
              <a:t>Yet</a:t>
            </a:r>
            <a:r>
              <a:rPr lang="en-US" dirty="0"/>
              <a:t>, when </a:t>
            </a:r>
            <a:r>
              <a:rPr lang="en-US" dirty="0" smtClean="0"/>
              <a:t>pooled</a:t>
            </a:r>
            <a:r>
              <a:rPr lang="en-US" dirty="0"/>
              <a:t>, </a:t>
            </a:r>
            <a:r>
              <a:rPr lang="en-US" dirty="0" smtClean="0"/>
              <a:t>a highly significant </a:t>
            </a:r>
            <a:r>
              <a:rPr lang="en-US" dirty="0"/>
              <a:t>20% reduction in mortality. </a:t>
            </a:r>
            <a:endParaRPr lang="en-US" dirty="0" smtClean="0"/>
          </a:p>
          <a:p>
            <a:endParaRPr lang="en-US" dirty="0"/>
          </a:p>
          <a:p>
            <a:r>
              <a:rPr lang="en-US" dirty="0" smtClean="0"/>
              <a:t>But meta-analysis assumes that you trust the integrity of original results (what if they came from the pre-selection of an underpowered, but statistically significant study?) </a:t>
            </a:r>
          </a:p>
          <a:p>
            <a:endParaRPr lang="en-US" dirty="0"/>
          </a:p>
          <a:p>
            <a:endParaRPr lang="en-US" dirty="0"/>
          </a:p>
        </p:txBody>
      </p:sp>
    </p:spTree>
    <p:extLst>
      <p:ext uri="{BB962C8B-B14F-4D97-AF65-F5344CB8AC3E}">
        <p14:creationId xmlns:p14="http://schemas.microsoft.com/office/powerpoint/2010/main" val="15605266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511442"/>
            <a:ext cx="9144000" cy="3304134"/>
          </a:xfrm>
          <a:prstGeom prst="rect">
            <a:avLst/>
          </a:prstGeom>
        </p:spPr>
      </p:pic>
      <p:sp>
        <p:nvSpPr>
          <p:cNvPr id="5" name="Rectangle 4"/>
          <p:cNvSpPr/>
          <p:nvPr/>
        </p:nvSpPr>
        <p:spPr>
          <a:xfrm>
            <a:off x="5205046" y="249832"/>
            <a:ext cx="2999539" cy="261610"/>
          </a:xfrm>
          <a:prstGeom prst="rect">
            <a:avLst/>
          </a:prstGeom>
        </p:spPr>
        <p:txBody>
          <a:bodyPr wrap="none">
            <a:spAutoFit/>
          </a:bodyPr>
          <a:lstStyle/>
          <a:p>
            <a:r>
              <a:rPr lang="hr-HR" sz="1100" dirty="0" smtClean="0">
                <a:effectLst/>
                <a:latin typeface="GlosaMath" charset="0"/>
              </a:rPr>
              <a:t>19 JANUARY 2017 | VOL 541 | NATURE | 269 </a:t>
            </a:r>
            <a:endParaRPr lang="hr-HR" sz="1100" dirty="0"/>
          </a:p>
        </p:txBody>
      </p:sp>
      <p:sp>
        <p:nvSpPr>
          <p:cNvPr id="3" name="Content Placeholder 2"/>
          <p:cNvSpPr>
            <a:spLocks noGrp="1"/>
          </p:cNvSpPr>
          <p:nvPr>
            <p:ph idx="1"/>
          </p:nvPr>
        </p:nvSpPr>
        <p:spPr>
          <a:xfrm>
            <a:off x="628650" y="4173415"/>
            <a:ext cx="7886700" cy="2003548"/>
          </a:xfrm>
        </p:spPr>
        <p:txBody>
          <a:bodyPr/>
          <a:lstStyle/>
          <a:p>
            <a:pPr marL="0" indent="0">
              <a:buNone/>
            </a:pPr>
            <a:r>
              <a:rPr lang="en-US" dirty="0"/>
              <a:t>launched in 2013 to scrutinize 50 papers. </a:t>
            </a:r>
          </a:p>
          <a:p>
            <a:pPr marL="0" indent="0">
              <a:buNone/>
            </a:pPr>
            <a:r>
              <a:rPr lang="en-US" dirty="0"/>
              <a:t>In 2015 down-sized to 29 papers. </a:t>
            </a:r>
          </a:p>
          <a:p>
            <a:pPr marL="0" indent="0">
              <a:buNone/>
            </a:pPr>
            <a:r>
              <a:rPr lang="en-US" dirty="0"/>
              <a:t>After spending </a:t>
            </a:r>
            <a:r>
              <a:rPr lang="en-US" dirty="0" smtClean="0"/>
              <a:t>US</a:t>
            </a:r>
            <a:r>
              <a:rPr lang="en-US" dirty="0"/>
              <a:t>D</a:t>
            </a:r>
            <a:r>
              <a:rPr lang="en-US" dirty="0" smtClean="0"/>
              <a:t> 2 </a:t>
            </a:r>
            <a:r>
              <a:rPr lang="en-US" dirty="0"/>
              <a:t>million, 5 papers done </a:t>
            </a:r>
          </a:p>
          <a:p>
            <a:endParaRPr lang="en-US" dirty="0"/>
          </a:p>
        </p:txBody>
      </p:sp>
    </p:spTree>
    <p:extLst>
      <p:ext uri="{BB962C8B-B14F-4D97-AF65-F5344CB8AC3E}">
        <p14:creationId xmlns:p14="http://schemas.microsoft.com/office/powerpoint/2010/main" val="49924912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820614" y="189280"/>
            <a:ext cx="7807569" cy="1325563"/>
          </a:xfrm>
        </p:spPr>
        <p:txBody>
          <a:bodyPr>
            <a:normAutofit/>
          </a:bodyPr>
          <a:lstStyle/>
          <a:p>
            <a:r>
              <a:rPr lang="en-US" dirty="0"/>
              <a:t>The Reproducibility Project: </a:t>
            </a:r>
            <a:r>
              <a:rPr lang="en-US"/>
              <a:t>Cancer </a:t>
            </a:r>
            <a:r>
              <a:rPr lang="en-US" smtClean="0"/>
              <a:t>Biology</a:t>
            </a:r>
            <a:endParaRPr lang="en-US" dirty="0"/>
          </a:p>
        </p:txBody>
      </p:sp>
      <p:sp>
        <p:nvSpPr>
          <p:cNvPr id="3" name="Content Placeholder 2"/>
          <p:cNvSpPr>
            <a:spLocks noGrp="1"/>
          </p:cNvSpPr>
          <p:nvPr>
            <p:ph idx="1"/>
          </p:nvPr>
        </p:nvSpPr>
        <p:spPr>
          <a:xfrm>
            <a:off x="445476" y="1828800"/>
            <a:ext cx="8182707" cy="5029200"/>
          </a:xfrm>
        </p:spPr>
        <p:txBody>
          <a:bodyPr>
            <a:normAutofit/>
          </a:bodyPr>
          <a:lstStyle/>
          <a:p>
            <a:pPr marL="0" indent="0">
              <a:buNone/>
            </a:pPr>
            <a:r>
              <a:rPr lang="en-US" dirty="0" smtClean="0"/>
              <a:t>5 papers:</a:t>
            </a:r>
            <a:endParaRPr lang="en-US" dirty="0"/>
          </a:p>
          <a:p>
            <a:r>
              <a:rPr lang="en-US" dirty="0" smtClean="0"/>
              <a:t>1 – not reproduced</a:t>
            </a:r>
          </a:p>
          <a:p>
            <a:r>
              <a:rPr lang="en-US" dirty="0" smtClean="0"/>
              <a:t>2 – reproduced</a:t>
            </a:r>
          </a:p>
          <a:p>
            <a:r>
              <a:rPr lang="en-US" dirty="0" smtClean="0"/>
              <a:t>2 – failure to decide</a:t>
            </a:r>
          </a:p>
          <a:p>
            <a:pPr marL="457200" lvl="1" indent="0">
              <a:buNone/>
            </a:pPr>
            <a:r>
              <a:rPr lang="en-US" dirty="0" smtClean="0"/>
              <a:t>things </a:t>
            </a:r>
            <a:r>
              <a:rPr lang="en-US" dirty="0"/>
              <a:t>went wrong with tests to measure the growth of </a:t>
            </a:r>
            <a:r>
              <a:rPr lang="en-US" dirty="0" err="1" smtClean="0"/>
              <a:t>tumours</a:t>
            </a:r>
            <a:r>
              <a:rPr lang="en-US" dirty="0" smtClean="0"/>
              <a:t>. </a:t>
            </a:r>
            <a:r>
              <a:rPr lang="en-US" b="1" dirty="0"/>
              <a:t>When this happened, the </a:t>
            </a:r>
            <a:r>
              <a:rPr lang="en-US" b="1" dirty="0" smtClean="0"/>
              <a:t>replication </a:t>
            </a:r>
            <a:r>
              <a:rPr lang="en-US" b="1" dirty="0"/>
              <a:t>researchers </a:t>
            </a:r>
            <a:r>
              <a:rPr lang="en-US" b="1" dirty="0" smtClean="0"/>
              <a:t>were </a:t>
            </a:r>
            <a:r>
              <a:rPr lang="en-US" b="1" dirty="0"/>
              <a:t>not allowed to deviate from the peer-reviewed </a:t>
            </a:r>
            <a:r>
              <a:rPr lang="en-US" b="1" dirty="0" smtClean="0"/>
              <a:t>protocols</a:t>
            </a:r>
            <a:r>
              <a:rPr lang="en-US" dirty="0" smtClean="0"/>
              <a:t>. Doing </a:t>
            </a:r>
            <a:r>
              <a:rPr lang="en-US" dirty="0"/>
              <a:t>anything else </a:t>
            </a:r>
            <a:r>
              <a:rPr lang="en-US" dirty="0" smtClean="0"/>
              <a:t>would </a:t>
            </a:r>
            <a:r>
              <a:rPr lang="en-US" dirty="0"/>
              <a:t>have </a:t>
            </a:r>
            <a:r>
              <a:rPr lang="en-US" dirty="0" smtClean="0"/>
              <a:t>introduced bias. </a:t>
            </a:r>
            <a:endParaRPr lang="en-US" dirty="0"/>
          </a:p>
          <a:p>
            <a:endParaRPr lang="en-US" dirty="0"/>
          </a:p>
        </p:txBody>
      </p:sp>
    </p:spTree>
    <p:extLst>
      <p:ext uri="{BB962C8B-B14F-4D97-AF65-F5344CB8AC3E}">
        <p14:creationId xmlns:p14="http://schemas.microsoft.com/office/powerpoint/2010/main" val="66143504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4235</TotalTime>
  <Words>2102</Words>
  <Application>Microsoft Macintosh PowerPoint</Application>
  <PresentationFormat>On-screen Show (4:3)</PresentationFormat>
  <Paragraphs>183</Paragraphs>
  <Slides>32</Slides>
  <Notes>3</Notes>
  <HiddenSlides>3</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32</vt:i4>
      </vt:variant>
    </vt:vector>
  </HeadingPairs>
  <TitlesOfParts>
    <vt:vector size="46" baseType="lpstr">
      <vt:lpstr>AdvOT82c4f4c4</vt:lpstr>
      <vt:lpstr>AdvP47DBC3</vt:lpstr>
      <vt:lpstr>Calibri</vt:lpstr>
      <vt:lpstr>Calibri Light</vt:lpstr>
      <vt:lpstr>Cambria</vt:lpstr>
      <vt:lpstr>GlosaMath</vt:lpstr>
      <vt:lpstr>ＭＳ 明朝</vt:lpstr>
      <vt:lpstr>PqccynAdvTT3713a231</vt:lpstr>
      <vt:lpstr>STIXGeneral</vt:lpstr>
      <vt:lpstr>Times New Roman</vt:lpstr>
      <vt:lpstr>TimesLTStd</vt:lpstr>
      <vt:lpstr>VctqdrAdvTT3713a231+20</vt:lpstr>
      <vt:lpstr>Arial</vt:lpstr>
      <vt:lpstr>Office Theme</vt:lpstr>
      <vt:lpstr>  Simple and scalable quality control of  RNA seq experiments </vt:lpstr>
      <vt:lpstr>Why to measure failure?</vt:lpstr>
      <vt:lpstr>Who to blame for the burning house</vt:lpstr>
      <vt:lpstr>two traditional measures of quality</vt:lpstr>
      <vt:lpstr>Your analysis is irreproducible when</vt:lpstr>
      <vt:lpstr>Your study is not replicable when</vt:lpstr>
      <vt:lpstr>tamoxifen and breast cancer survival </vt:lpstr>
      <vt:lpstr>PowerPoint Presentation</vt:lpstr>
      <vt:lpstr>The Reproducibility Project: Cancer Biology</vt:lpstr>
      <vt:lpstr>We study a single field – gene expression profiles by RNA seq</vt:lpstr>
      <vt:lpstr>Our approach</vt:lpstr>
      <vt:lpstr>PowerPoint Presentation</vt:lpstr>
      <vt:lpstr>PowerPoint Presentation</vt:lpstr>
      <vt:lpstr>Fisherian statistics ca. 1923</vt:lpstr>
      <vt:lpstr>state of the art 1935 – 1995: specificity</vt:lpstr>
      <vt:lpstr>These requirements are specific to a data analysis strategy, they are not absolute commandments</vt:lpstr>
      <vt:lpstr>state of art 1937 – 2010: power</vt:lpstr>
      <vt:lpstr>Developments since 1995: specificity</vt:lpstr>
      <vt:lpstr>PowerPoint Presentation</vt:lpstr>
      <vt:lpstr>What if π0 is low?</vt:lpstr>
      <vt:lpstr>PowerPoint Presentation</vt:lpstr>
      <vt:lpstr>What if π0 = 1 </vt:lpstr>
      <vt:lpstr>What if there are strange shapes in the true-null part of the histogram</vt:lpstr>
      <vt:lpstr>Quality filter 1:</vt:lpstr>
      <vt:lpstr>Developments since 2010: power</vt:lpstr>
      <vt:lpstr>Power cannot be ignored …</vt:lpstr>
      <vt:lpstr>PowerPoint Presentation</vt:lpstr>
      <vt:lpstr>This means that if we want to assess the quality of a study, we absolutely need to estimate its power</vt:lpstr>
      <vt:lpstr>Quality filter 2:</vt:lpstr>
      <vt:lpstr>tips for prospective power</vt:lpstr>
      <vt:lpstr>the things that we ask…</vt:lpstr>
      <vt:lpstr>And here are some of things that we did not ask…</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measure failure</dc:title>
  <dc:creator>Microsoft Office User</dc:creator>
  <cp:lastModifiedBy>Microsoft Office User</cp:lastModifiedBy>
  <cp:revision>115</cp:revision>
  <dcterms:created xsi:type="dcterms:W3CDTF">2017-06-03T11:44:50Z</dcterms:created>
  <dcterms:modified xsi:type="dcterms:W3CDTF">2017-06-08T11:34:14Z</dcterms:modified>
</cp:coreProperties>
</file>

<file path=docProps/thumbnail.jpeg>
</file>